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67" r:id="rId2"/>
    <p:sldId id="273" r:id="rId3"/>
    <p:sldId id="274" r:id="rId4"/>
    <p:sldId id="275" r:id="rId5"/>
    <p:sldId id="276" r:id="rId6"/>
    <p:sldId id="278" r:id="rId7"/>
    <p:sldId id="283" r:id="rId8"/>
    <p:sldId id="277" r:id="rId9"/>
    <p:sldId id="279" r:id="rId10"/>
    <p:sldId id="343" r:id="rId11"/>
    <p:sldId id="344" r:id="rId12"/>
    <p:sldId id="280" r:id="rId13"/>
    <p:sldId id="339" r:id="rId14"/>
    <p:sldId id="285" r:id="rId15"/>
    <p:sldId id="340" r:id="rId16"/>
    <p:sldId id="286" r:id="rId17"/>
    <p:sldId id="337" r:id="rId18"/>
    <p:sldId id="338" r:id="rId19"/>
    <p:sldId id="265" r:id="rId20"/>
    <p:sldId id="288" r:id="rId21"/>
    <p:sldId id="289" r:id="rId22"/>
    <p:sldId id="345" r:id="rId23"/>
    <p:sldId id="346" r:id="rId24"/>
    <p:sldId id="347" r:id="rId25"/>
    <p:sldId id="342" r:id="rId26"/>
    <p:sldId id="341" r:id="rId27"/>
    <p:sldId id="348" r:id="rId28"/>
    <p:sldId id="349" r:id="rId29"/>
    <p:sldId id="350" r:id="rId30"/>
    <p:sldId id="351" r:id="rId31"/>
    <p:sldId id="352" r:id="rId32"/>
    <p:sldId id="369" r:id="rId33"/>
    <p:sldId id="354" r:id="rId34"/>
    <p:sldId id="361" r:id="rId35"/>
    <p:sldId id="358" r:id="rId36"/>
    <p:sldId id="360" r:id="rId37"/>
    <p:sldId id="359" r:id="rId38"/>
    <p:sldId id="370" r:id="rId39"/>
    <p:sldId id="353" r:id="rId40"/>
    <p:sldId id="355" r:id="rId41"/>
    <p:sldId id="357" r:id="rId42"/>
    <p:sldId id="362" r:id="rId43"/>
    <p:sldId id="363" r:id="rId44"/>
    <p:sldId id="364" r:id="rId45"/>
    <p:sldId id="365" r:id="rId46"/>
    <p:sldId id="366" r:id="rId47"/>
    <p:sldId id="367" r:id="rId48"/>
    <p:sldId id="356" r:id="rId49"/>
    <p:sldId id="368" r:id="rId5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0B26"/>
    <a:srgbClr val="00326A"/>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09" d="100"/>
          <a:sy n="109" d="100"/>
        </p:scale>
        <p:origin x="636"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A77E8-0F03-4E2F-859C-8C36E1D31B3C}" type="doc">
      <dgm:prSet loTypeId="urn:microsoft.com/office/officeart/2009/layout/CircleArrowProcess" loCatId="cycle" qsTypeId="urn:microsoft.com/office/officeart/2005/8/quickstyle/simple3" qsCatId="simple" csTypeId="urn:microsoft.com/office/officeart/2005/8/colors/colorful2" csCatId="colorful" phldr="1"/>
      <dgm:spPr/>
      <dgm:t>
        <a:bodyPr/>
        <a:lstStyle/>
        <a:p>
          <a:endParaRPr lang="es-AR"/>
        </a:p>
      </dgm:t>
    </dgm:pt>
    <dgm:pt modelId="{1EE60155-838E-44C6-AF78-B6C5D4FDB13D}">
      <dgm:prSet phldrT="[Texto]"/>
      <dgm:spPr/>
      <dgm:t>
        <a:bodyPr/>
        <a:lstStyle/>
        <a:p>
          <a:r>
            <a:rPr lang="es-AR" dirty="0"/>
            <a:t>Repaso</a:t>
          </a:r>
        </a:p>
      </dgm:t>
    </dgm:pt>
    <dgm:pt modelId="{72CACB11-0C85-4465-937A-3A95AC292620}" type="parTrans" cxnId="{1990916D-5C78-4584-9F3F-9ED56E3357BB}">
      <dgm:prSet/>
      <dgm:spPr/>
      <dgm:t>
        <a:bodyPr/>
        <a:lstStyle/>
        <a:p>
          <a:endParaRPr lang="es-AR"/>
        </a:p>
      </dgm:t>
    </dgm:pt>
    <dgm:pt modelId="{77633673-DAA1-4461-B39E-A06B98B0DF60}" type="sibTrans" cxnId="{1990916D-5C78-4584-9F3F-9ED56E3357BB}">
      <dgm:prSet/>
      <dgm:spPr/>
      <dgm:t>
        <a:bodyPr/>
        <a:lstStyle/>
        <a:p>
          <a:endParaRPr lang="es-AR"/>
        </a:p>
      </dgm:t>
    </dgm:pt>
    <dgm:pt modelId="{1314ECB5-30B5-4195-A477-650F64D17F57}">
      <dgm:prSet phldrT="[Texto]"/>
      <dgm:spPr/>
      <dgm:t>
        <a:bodyPr/>
        <a:lstStyle/>
        <a:p>
          <a:r>
            <a:rPr lang="es-AR" dirty="0"/>
            <a:t>Teoría</a:t>
          </a:r>
        </a:p>
      </dgm:t>
    </dgm:pt>
    <dgm:pt modelId="{389CC7A8-4388-4142-9E20-A6D026C1A639}" type="parTrans" cxnId="{21B842E6-F36F-4FF6-AAB5-BDD602F9DC75}">
      <dgm:prSet/>
      <dgm:spPr/>
      <dgm:t>
        <a:bodyPr/>
        <a:lstStyle/>
        <a:p>
          <a:endParaRPr lang="es-AR"/>
        </a:p>
      </dgm:t>
    </dgm:pt>
    <dgm:pt modelId="{C4F3D365-F698-4B17-8AEA-574AB94A1792}" type="sibTrans" cxnId="{21B842E6-F36F-4FF6-AAB5-BDD602F9DC75}">
      <dgm:prSet/>
      <dgm:spPr/>
      <dgm:t>
        <a:bodyPr/>
        <a:lstStyle/>
        <a:p>
          <a:endParaRPr lang="es-AR"/>
        </a:p>
      </dgm:t>
    </dgm:pt>
    <dgm:pt modelId="{8A4D83EE-D0E5-45FD-826F-8F5379D07F1C}">
      <dgm:prSet phldrT="[Texto]"/>
      <dgm:spPr/>
      <dgm:t>
        <a:bodyPr/>
        <a:lstStyle/>
        <a:p>
          <a:r>
            <a:rPr lang="es-AR" dirty="0"/>
            <a:t>Práctica</a:t>
          </a:r>
        </a:p>
      </dgm:t>
    </dgm:pt>
    <dgm:pt modelId="{DED17D32-D4CD-4E34-8FD8-FA745E1C8469}" type="parTrans" cxnId="{2AFD6BC6-FE29-4AB5-9C55-EF6C5195119F}">
      <dgm:prSet/>
      <dgm:spPr/>
      <dgm:t>
        <a:bodyPr/>
        <a:lstStyle/>
        <a:p>
          <a:endParaRPr lang="es-AR"/>
        </a:p>
      </dgm:t>
    </dgm:pt>
    <dgm:pt modelId="{9A1CC677-6E8A-4A27-BC3A-42132292ADA4}" type="sibTrans" cxnId="{2AFD6BC6-FE29-4AB5-9C55-EF6C5195119F}">
      <dgm:prSet/>
      <dgm:spPr/>
      <dgm:t>
        <a:bodyPr/>
        <a:lstStyle/>
        <a:p>
          <a:endParaRPr lang="es-AR"/>
        </a:p>
      </dgm:t>
    </dgm:pt>
    <dgm:pt modelId="{2AD86D06-5E1A-46D1-BB1A-9B6C93B2DDFF}" type="pres">
      <dgm:prSet presAssocID="{502A77E8-0F03-4E2F-859C-8C36E1D31B3C}" presName="Name0" presStyleCnt="0">
        <dgm:presLayoutVars>
          <dgm:chMax val="7"/>
          <dgm:chPref val="7"/>
          <dgm:dir/>
          <dgm:animLvl val="lvl"/>
        </dgm:presLayoutVars>
      </dgm:prSet>
      <dgm:spPr/>
      <dgm:t>
        <a:bodyPr/>
        <a:lstStyle/>
        <a:p>
          <a:endParaRPr lang="es-ES"/>
        </a:p>
      </dgm:t>
    </dgm:pt>
    <dgm:pt modelId="{D96B8501-8809-437F-AEBE-AB3AD2F42680}" type="pres">
      <dgm:prSet presAssocID="{1EE60155-838E-44C6-AF78-B6C5D4FDB13D}" presName="Accent1" presStyleCnt="0"/>
      <dgm:spPr/>
    </dgm:pt>
    <dgm:pt modelId="{F099795E-A1E5-4DD1-BAF2-9FF91DD512F1}" type="pres">
      <dgm:prSet presAssocID="{1EE60155-838E-44C6-AF78-B6C5D4FDB13D}" presName="Accent" presStyleLbl="node1" presStyleIdx="0" presStyleCnt="3"/>
      <dgm:spPr/>
    </dgm:pt>
    <dgm:pt modelId="{5EAEEBDE-0F98-46A3-BBC7-35F753402CFB}" type="pres">
      <dgm:prSet presAssocID="{1EE60155-838E-44C6-AF78-B6C5D4FDB13D}" presName="Parent1" presStyleLbl="revTx" presStyleIdx="0" presStyleCnt="3">
        <dgm:presLayoutVars>
          <dgm:chMax val="1"/>
          <dgm:chPref val="1"/>
          <dgm:bulletEnabled val="1"/>
        </dgm:presLayoutVars>
      </dgm:prSet>
      <dgm:spPr/>
      <dgm:t>
        <a:bodyPr/>
        <a:lstStyle/>
        <a:p>
          <a:endParaRPr lang="es-ES"/>
        </a:p>
      </dgm:t>
    </dgm:pt>
    <dgm:pt modelId="{70BE2E67-6325-4D57-A325-D2DFF63AA9A6}" type="pres">
      <dgm:prSet presAssocID="{1314ECB5-30B5-4195-A477-650F64D17F57}" presName="Accent2" presStyleCnt="0"/>
      <dgm:spPr/>
    </dgm:pt>
    <dgm:pt modelId="{6A93C75C-6F39-4724-A45A-4C16A7801EAE}" type="pres">
      <dgm:prSet presAssocID="{1314ECB5-30B5-4195-A477-650F64D17F57}" presName="Accent" presStyleLbl="node1" presStyleIdx="1" presStyleCnt="3"/>
      <dgm:spPr/>
    </dgm:pt>
    <dgm:pt modelId="{2E2F09D5-F228-4F6B-9752-B9C9A58F7F99}" type="pres">
      <dgm:prSet presAssocID="{1314ECB5-30B5-4195-A477-650F64D17F57}" presName="Parent2" presStyleLbl="revTx" presStyleIdx="1" presStyleCnt="3">
        <dgm:presLayoutVars>
          <dgm:chMax val="1"/>
          <dgm:chPref val="1"/>
          <dgm:bulletEnabled val="1"/>
        </dgm:presLayoutVars>
      </dgm:prSet>
      <dgm:spPr/>
      <dgm:t>
        <a:bodyPr/>
        <a:lstStyle/>
        <a:p>
          <a:endParaRPr lang="es-ES"/>
        </a:p>
      </dgm:t>
    </dgm:pt>
    <dgm:pt modelId="{3295CA19-2D41-4641-856B-C776863A28B0}" type="pres">
      <dgm:prSet presAssocID="{8A4D83EE-D0E5-45FD-826F-8F5379D07F1C}" presName="Accent3" presStyleCnt="0"/>
      <dgm:spPr/>
    </dgm:pt>
    <dgm:pt modelId="{45DDC667-0E04-4839-9A14-E86A37A43F23}" type="pres">
      <dgm:prSet presAssocID="{8A4D83EE-D0E5-45FD-826F-8F5379D07F1C}" presName="Accent" presStyleLbl="node1" presStyleIdx="2" presStyleCnt="3"/>
      <dgm:spPr/>
    </dgm:pt>
    <dgm:pt modelId="{2F86E0A5-79B5-4834-8836-0FB5ADDF08E5}" type="pres">
      <dgm:prSet presAssocID="{8A4D83EE-D0E5-45FD-826F-8F5379D07F1C}" presName="Parent3" presStyleLbl="revTx" presStyleIdx="2" presStyleCnt="3">
        <dgm:presLayoutVars>
          <dgm:chMax val="1"/>
          <dgm:chPref val="1"/>
          <dgm:bulletEnabled val="1"/>
        </dgm:presLayoutVars>
      </dgm:prSet>
      <dgm:spPr/>
      <dgm:t>
        <a:bodyPr/>
        <a:lstStyle/>
        <a:p>
          <a:endParaRPr lang="es-ES"/>
        </a:p>
      </dgm:t>
    </dgm:pt>
  </dgm:ptLst>
  <dgm:cxnLst>
    <dgm:cxn modelId="{DE25C021-4CCB-4A9B-9CD7-D9020D3E14D9}" type="presOf" srcId="{1EE60155-838E-44C6-AF78-B6C5D4FDB13D}" destId="{5EAEEBDE-0F98-46A3-BBC7-35F753402CFB}" srcOrd="0" destOrd="0" presId="urn:microsoft.com/office/officeart/2009/layout/CircleArrowProcess"/>
    <dgm:cxn modelId="{1990916D-5C78-4584-9F3F-9ED56E3357BB}" srcId="{502A77E8-0F03-4E2F-859C-8C36E1D31B3C}" destId="{1EE60155-838E-44C6-AF78-B6C5D4FDB13D}" srcOrd="0" destOrd="0" parTransId="{72CACB11-0C85-4465-937A-3A95AC292620}" sibTransId="{77633673-DAA1-4461-B39E-A06B98B0DF60}"/>
    <dgm:cxn modelId="{2AFD6BC6-FE29-4AB5-9C55-EF6C5195119F}" srcId="{502A77E8-0F03-4E2F-859C-8C36E1D31B3C}" destId="{8A4D83EE-D0E5-45FD-826F-8F5379D07F1C}" srcOrd="2" destOrd="0" parTransId="{DED17D32-D4CD-4E34-8FD8-FA745E1C8469}" sibTransId="{9A1CC677-6E8A-4A27-BC3A-42132292ADA4}"/>
    <dgm:cxn modelId="{753A789F-0A60-4B7B-8D48-FBAECBAC9A58}" type="presOf" srcId="{8A4D83EE-D0E5-45FD-826F-8F5379D07F1C}" destId="{2F86E0A5-79B5-4834-8836-0FB5ADDF08E5}" srcOrd="0" destOrd="0" presId="urn:microsoft.com/office/officeart/2009/layout/CircleArrowProcess"/>
    <dgm:cxn modelId="{3C6E44B3-E713-4C9D-BACD-4447CBEB041A}" type="presOf" srcId="{502A77E8-0F03-4E2F-859C-8C36E1D31B3C}" destId="{2AD86D06-5E1A-46D1-BB1A-9B6C93B2DDFF}" srcOrd="0" destOrd="0" presId="urn:microsoft.com/office/officeart/2009/layout/CircleArrowProcess"/>
    <dgm:cxn modelId="{36596CDB-0798-48CD-B0B7-65004F59524E}" type="presOf" srcId="{1314ECB5-30B5-4195-A477-650F64D17F57}" destId="{2E2F09D5-F228-4F6B-9752-B9C9A58F7F99}" srcOrd="0" destOrd="0" presId="urn:microsoft.com/office/officeart/2009/layout/CircleArrowProcess"/>
    <dgm:cxn modelId="{21B842E6-F36F-4FF6-AAB5-BDD602F9DC75}" srcId="{502A77E8-0F03-4E2F-859C-8C36E1D31B3C}" destId="{1314ECB5-30B5-4195-A477-650F64D17F57}" srcOrd="1" destOrd="0" parTransId="{389CC7A8-4388-4142-9E20-A6D026C1A639}" sibTransId="{C4F3D365-F698-4B17-8AEA-574AB94A1792}"/>
    <dgm:cxn modelId="{F03EBCE8-CA69-48A0-9332-CC886F50D2BF}" type="presParOf" srcId="{2AD86D06-5E1A-46D1-BB1A-9B6C93B2DDFF}" destId="{D96B8501-8809-437F-AEBE-AB3AD2F42680}" srcOrd="0" destOrd="0" presId="urn:microsoft.com/office/officeart/2009/layout/CircleArrowProcess"/>
    <dgm:cxn modelId="{F803A7C4-CB86-4416-96D1-6692B2ED690B}" type="presParOf" srcId="{D96B8501-8809-437F-AEBE-AB3AD2F42680}" destId="{F099795E-A1E5-4DD1-BAF2-9FF91DD512F1}" srcOrd="0" destOrd="0" presId="urn:microsoft.com/office/officeart/2009/layout/CircleArrowProcess"/>
    <dgm:cxn modelId="{562BBDEC-1C51-4460-924D-6EBD1FAFBD1A}" type="presParOf" srcId="{2AD86D06-5E1A-46D1-BB1A-9B6C93B2DDFF}" destId="{5EAEEBDE-0F98-46A3-BBC7-35F753402CFB}" srcOrd="1" destOrd="0" presId="urn:microsoft.com/office/officeart/2009/layout/CircleArrowProcess"/>
    <dgm:cxn modelId="{B8B01E03-90B1-49DE-8D11-DF673B6F8B94}" type="presParOf" srcId="{2AD86D06-5E1A-46D1-BB1A-9B6C93B2DDFF}" destId="{70BE2E67-6325-4D57-A325-D2DFF63AA9A6}" srcOrd="2" destOrd="0" presId="urn:microsoft.com/office/officeart/2009/layout/CircleArrowProcess"/>
    <dgm:cxn modelId="{9F554C8A-8036-4E74-9034-D1E6A6E5C759}" type="presParOf" srcId="{70BE2E67-6325-4D57-A325-D2DFF63AA9A6}" destId="{6A93C75C-6F39-4724-A45A-4C16A7801EAE}" srcOrd="0" destOrd="0" presId="urn:microsoft.com/office/officeart/2009/layout/CircleArrowProcess"/>
    <dgm:cxn modelId="{D7D9FBE6-DCD4-448A-8945-82E0E9841454}" type="presParOf" srcId="{2AD86D06-5E1A-46D1-BB1A-9B6C93B2DDFF}" destId="{2E2F09D5-F228-4F6B-9752-B9C9A58F7F99}" srcOrd="3" destOrd="0" presId="urn:microsoft.com/office/officeart/2009/layout/CircleArrowProcess"/>
    <dgm:cxn modelId="{EB46418E-2939-4287-B4A4-09E67D68A8B1}" type="presParOf" srcId="{2AD86D06-5E1A-46D1-BB1A-9B6C93B2DDFF}" destId="{3295CA19-2D41-4641-856B-C776863A28B0}" srcOrd="4" destOrd="0" presId="urn:microsoft.com/office/officeart/2009/layout/CircleArrowProcess"/>
    <dgm:cxn modelId="{98014CB9-BAC8-4002-A5DB-5161E836C330}" type="presParOf" srcId="{3295CA19-2D41-4641-856B-C776863A28B0}" destId="{45DDC667-0E04-4839-9A14-E86A37A43F23}" srcOrd="0" destOrd="0" presId="urn:microsoft.com/office/officeart/2009/layout/CircleArrowProcess"/>
    <dgm:cxn modelId="{44C8333D-4C2C-421F-9E8E-AE2CA211DE37}" type="presParOf" srcId="{2AD86D06-5E1A-46D1-BB1A-9B6C93B2DDFF}" destId="{2F86E0A5-79B5-4834-8836-0FB5ADDF08E5}"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9795E-A1E5-4DD1-BAF2-9FF91DD512F1}">
      <dsp:nvSpPr>
        <dsp:cNvPr id="0" name=""/>
        <dsp:cNvSpPr/>
      </dsp:nvSpPr>
      <dsp:spPr>
        <a:xfrm>
          <a:off x="2748624" y="0"/>
          <a:ext cx="2155929" cy="2156257"/>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AEEBDE-0F98-46A3-BBC7-35F753402CFB}">
      <dsp:nvSpPr>
        <dsp:cNvPr id="0" name=""/>
        <dsp:cNvSpPr/>
      </dsp:nvSpPr>
      <dsp:spPr>
        <a:xfrm>
          <a:off x="3225155" y="778474"/>
          <a:ext cx="1198008" cy="598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s-AR" sz="2800" kern="1200" dirty="0"/>
            <a:t>Repaso</a:t>
          </a:r>
        </a:p>
      </dsp:txBody>
      <dsp:txXfrm>
        <a:off x="3225155" y="778474"/>
        <a:ext cx="1198008" cy="598861"/>
      </dsp:txXfrm>
    </dsp:sp>
    <dsp:sp modelId="{6A93C75C-6F39-4724-A45A-4C16A7801EAE}">
      <dsp:nvSpPr>
        <dsp:cNvPr id="0" name=""/>
        <dsp:cNvSpPr/>
      </dsp:nvSpPr>
      <dsp:spPr>
        <a:xfrm>
          <a:off x="2149822" y="1238930"/>
          <a:ext cx="2155929" cy="2156257"/>
        </a:xfrm>
        <a:prstGeom prst="leftCircularArrow">
          <a:avLst>
            <a:gd name="adj1" fmla="val 10980"/>
            <a:gd name="adj2" fmla="val 1142322"/>
            <a:gd name="adj3" fmla="val 6300000"/>
            <a:gd name="adj4" fmla="val 18900000"/>
            <a:gd name="adj5" fmla="val 12500"/>
          </a:avLst>
        </a:prstGeom>
        <a:gradFill rotWithShape="0">
          <a:gsLst>
            <a:gs pos="0">
              <a:schemeClr val="accent2">
                <a:hueOff val="-727682"/>
                <a:satOff val="-41964"/>
                <a:lumOff val="4314"/>
                <a:alphaOff val="0"/>
                <a:lumMod val="110000"/>
                <a:satMod val="105000"/>
                <a:tint val="67000"/>
              </a:schemeClr>
            </a:gs>
            <a:gs pos="50000">
              <a:schemeClr val="accent2">
                <a:hueOff val="-727682"/>
                <a:satOff val="-41964"/>
                <a:lumOff val="4314"/>
                <a:alphaOff val="0"/>
                <a:lumMod val="105000"/>
                <a:satMod val="103000"/>
                <a:tint val="73000"/>
              </a:schemeClr>
            </a:gs>
            <a:gs pos="100000">
              <a:schemeClr val="accent2">
                <a:hueOff val="-727682"/>
                <a:satOff val="-41964"/>
                <a:lumOff val="4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E2F09D5-F228-4F6B-9752-B9C9A58F7F99}">
      <dsp:nvSpPr>
        <dsp:cNvPr id="0" name=""/>
        <dsp:cNvSpPr/>
      </dsp:nvSpPr>
      <dsp:spPr>
        <a:xfrm>
          <a:off x="2628782" y="2024571"/>
          <a:ext cx="1198008" cy="598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s-AR" sz="2800" kern="1200" dirty="0"/>
            <a:t>Teoría</a:t>
          </a:r>
        </a:p>
      </dsp:txBody>
      <dsp:txXfrm>
        <a:off x="2628782" y="2024571"/>
        <a:ext cx="1198008" cy="598861"/>
      </dsp:txXfrm>
    </dsp:sp>
    <dsp:sp modelId="{45DDC667-0E04-4839-9A14-E86A37A43F23}">
      <dsp:nvSpPr>
        <dsp:cNvPr id="0" name=""/>
        <dsp:cNvSpPr/>
      </dsp:nvSpPr>
      <dsp:spPr>
        <a:xfrm>
          <a:off x="2902069" y="2626119"/>
          <a:ext cx="1852277" cy="1853020"/>
        </a:xfrm>
        <a:prstGeom prst="blockArc">
          <a:avLst>
            <a:gd name="adj1" fmla="val 13500000"/>
            <a:gd name="adj2" fmla="val 10800000"/>
            <a:gd name="adj3" fmla="val 12740"/>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F86E0A5-79B5-4834-8836-0FB5ADDF08E5}">
      <dsp:nvSpPr>
        <dsp:cNvPr id="0" name=""/>
        <dsp:cNvSpPr/>
      </dsp:nvSpPr>
      <dsp:spPr>
        <a:xfrm>
          <a:off x="3227989" y="3272459"/>
          <a:ext cx="1198008" cy="598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s-AR" sz="2800" kern="1200" dirty="0"/>
            <a:t>Práctica</a:t>
          </a:r>
        </a:p>
      </dsp:txBody>
      <dsp:txXfrm>
        <a:off x="3227989" y="3272459"/>
        <a:ext cx="1198008" cy="59886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A4FF892-7213-764F-B78A-A48D59E56F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4CC8B9ED-341F-DF4E-AB99-59C9308D0B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AB9291-C028-AE47-ABF8-F259FEB9217C}" type="datetimeFigureOut">
              <a:rPr lang="es-AR" smtClean="0"/>
              <a:t>21/8/2022</a:t>
            </a:fld>
            <a:endParaRPr lang="es-AR"/>
          </a:p>
        </p:txBody>
      </p:sp>
      <p:sp>
        <p:nvSpPr>
          <p:cNvPr id="4" name="Marcador de pie de página 3">
            <a:extLst>
              <a:ext uri="{FF2B5EF4-FFF2-40B4-BE49-F238E27FC236}">
                <a16:creationId xmlns:a16="http://schemas.microsoft.com/office/drawing/2014/main" id="{D3658DF5-1B58-A644-AEE0-05872E855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65E23CE4-7631-D241-B5E2-410B504E5D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9E09C-8F93-0E42-9AEE-39C5AF7B5EB5}" type="slidenum">
              <a:rPr lang="es-AR" smtClean="0"/>
              <a:t>‹Nº›</a:t>
            </a:fld>
            <a:endParaRPr lang="es-AR"/>
          </a:p>
        </p:txBody>
      </p:sp>
    </p:spTree>
    <p:extLst>
      <p:ext uri="{BB962C8B-B14F-4D97-AF65-F5344CB8AC3E}">
        <p14:creationId xmlns:p14="http://schemas.microsoft.com/office/powerpoint/2010/main" val="4254541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521A5-1D9E-46AE-A608-9C3002081D0B}" type="datetimeFigureOut">
              <a:rPr lang="es-AR" smtClean="0"/>
              <a:t>21/8/2022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EEB8F-3D3A-4297-91A3-8B334496A2CA}" type="slidenum">
              <a:rPr lang="es-AR" smtClean="0"/>
              <a:t>‹Nº›</a:t>
            </a:fld>
            <a:endParaRPr lang="es-AR"/>
          </a:p>
        </p:txBody>
      </p:sp>
    </p:spTree>
    <p:extLst>
      <p:ext uri="{BB962C8B-B14F-4D97-AF65-F5344CB8AC3E}">
        <p14:creationId xmlns:p14="http://schemas.microsoft.com/office/powerpoint/2010/main" val="237727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6</a:t>
            </a:fld>
            <a:endParaRPr lang="es-AR"/>
          </a:p>
        </p:txBody>
      </p:sp>
    </p:spTree>
    <p:extLst>
      <p:ext uri="{BB962C8B-B14F-4D97-AF65-F5344CB8AC3E}">
        <p14:creationId xmlns:p14="http://schemas.microsoft.com/office/powerpoint/2010/main" val="2724553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21</a:t>
            </a:fld>
            <a:endParaRPr lang="es-AR"/>
          </a:p>
        </p:txBody>
      </p:sp>
    </p:spTree>
    <p:extLst>
      <p:ext uri="{BB962C8B-B14F-4D97-AF65-F5344CB8AC3E}">
        <p14:creationId xmlns:p14="http://schemas.microsoft.com/office/powerpoint/2010/main" val="100026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22</a:t>
            </a:fld>
            <a:endParaRPr lang="es-AR"/>
          </a:p>
        </p:txBody>
      </p:sp>
    </p:spTree>
    <p:extLst>
      <p:ext uri="{BB962C8B-B14F-4D97-AF65-F5344CB8AC3E}">
        <p14:creationId xmlns:p14="http://schemas.microsoft.com/office/powerpoint/2010/main" val="3272525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23</a:t>
            </a:fld>
            <a:endParaRPr lang="es-AR"/>
          </a:p>
        </p:txBody>
      </p:sp>
    </p:spTree>
    <p:extLst>
      <p:ext uri="{BB962C8B-B14F-4D97-AF65-F5344CB8AC3E}">
        <p14:creationId xmlns:p14="http://schemas.microsoft.com/office/powerpoint/2010/main" val="3111836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24</a:t>
            </a:fld>
            <a:endParaRPr lang="es-AR"/>
          </a:p>
        </p:txBody>
      </p:sp>
    </p:spTree>
    <p:extLst>
      <p:ext uri="{BB962C8B-B14F-4D97-AF65-F5344CB8AC3E}">
        <p14:creationId xmlns:p14="http://schemas.microsoft.com/office/powerpoint/2010/main" val="2483815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25</a:t>
            </a:fld>
            <a:endParaRPr lang="es-AR"/>
          </a:p>
        </p:txBody>
      </p:sp>
    </p:spTree>
    <p:extLst>
      <p:ext uri="{BB962C8B-B14F-4D97-AF65-F5344CB8AC3E}">
        <p14:creationId xmlns:p14="http://schemas.microsoft.com/office/powerpoint/2010/main" val="4159526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26</a:t>
            </a:fld>
            <a:endParaRPr lang="es-AR"/>
          </a:p>
        </p:txBody>
      </p:sp>
    </p:spTree>
    <p:extLst>
      <p:ext uri="{BB962C8B-B14F-4D97-AF65-F5344CB8AC3E}">
        <p14:creationId xmlns:p14="http://schemas.microsoft.com/office/powerpoint/2010/main" val="280534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27</a:t>
            </a:fld>
            <a:endParaRPr lang="es-AR"/>
          </a:p>
        </p:txBody>
      </p:sp>
    </p:spTree>
    <p:extLst>
      <p:ext uri="{BB962C8B-B14F-4D97-AF65-F5344CB8AC3E}">
        <p14:creationId xmlns:p14="http://schemas.microsoft.com/office/powerpoint/2010/main" val="2165079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28</a:t>
            </a:fld>
            <a:endParaRPr lang="es-AR"/>
          </a:p>
        </p:txBody>
      </p:sp>
    </p:spTree>
    <p:extLst>
      <p:ext uri="{BB962C8B-B14F-4D97-AF65-F5344CB8AC3E}">
        <p14:creationId xmlns:p14="http://schemas.microsoft.com/office/powerpoint/2010/main" val="2906679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29</a:t>
            </a:fld>
            <a:endParaRPr lang="es-AR"/>
          </a:p>
        </p:txBody>
      </p:sp>
    </p:spTree>
    <p:extLst>
      <p:ext uri="{BB962C8B-B14F-4D97-AF65-F5344CB8AC3E}">
        <p14:creationId xmlns:p14="http://schemas.microsoft.com/office/powerpoint/2010/main" val="1127319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30</a:t>
            </a:fld>
            <a:endParaRPr lang="es-AR"/>
          </a:p>
        </p:txBody>
      </p:sp>
    </p:spTree>
    <p:extLst>
      <p:ext uri="{BB962C8B-B14F-4D97-AF65-F5344CB8AC3E}">
        <p14:creationId xmlns:p14="http://schemas.microsoft.com/office/powerpoint/2010/main" val="194947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7</a:t>
            </a:fld>
            <a:endParaRPr lang="es-AR"/>
          </a:p>
        </p:txBody>
      </p:sp>
    </p:spTree>
    <p:extLst>
      <p:ext uri="{BB962C8B-B14F-4D97-AF65-F5344CB8AC3E}">
        <p14:creationId xmlns:p14="http://schemas.microsoft.com/office/powerpoint/2010/main" val="2738023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31</a:t>
            </a:fld>
            <a:endParaRPr lang="es-AR"/>
          </a:p>
        </p:txBody>
      </p:sp>
    </p:spTree>
    <p:extLst>
      <p:ext uri="{BB962C8B-B14F-4D97-AF65-F5344CB8AC3E}">
        <p14:creationId xmlns:p14="http://schemas.microsoft.com/office/powerpoint/2010/main" val="88646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32</a:t>
            </a:fld>
            <a:endParaRPr lang="es-AR"/>
          </a:p>
        </p:txBody>
      </p:sp>
    </p:spTree>
    <p:extLst>
      <p:ext uri="{BB962C8B-B14F-4D97-AF65-F5344CB8AC3E}">
        <p14:creationId xmlns:p14="http://schemas.microsoft.com/office/powerpoint/2010/main" val="3766479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33</a:t>
            </a:fld>
            <a:endParaRPr lang="es-AR"/>
          </a:p>
        </p:txBody>
      </p:sp>
    </p:spTree>
    <p:extLst>
      <p:ext uri="{BB962C8B-B14F-4D97-AF65-F5344CB8AC3E}">
        <p14:creationId xmlns:p14="http://schemas.microsoft.com/office/powerpoint/2010/main" val="818881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34</a:t>
            </a:fld>
            <a:endParaRPr lang="es-AR"/>
          </a:p>
        </p:txBody>
      </p:sp>
    </p:spTree>
    <p:extLst>
      <p:ext uri="{BB962C8B-B14F-4D97-AF65-F5344CB8AC3E}">
        <p14:creationId xmlns:p14="http://schemas.microsoft.com/office/powerpoint/2010/main" val="175652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35</a:t>
            </a:fld>
            <a:endParaRPr lang="es-AR"/>
          </a:p>
        </p:txBody>
      </p:sp>
    </p:spTree>
    <p:extLst>
      <p:ext uri="{BB962C8B-B14F-4D97-AF65-F5344CB8AC3E}">
        <p14:creationId xmlns:p14="http://schemas.microsoft.com/office/powerpoint/2010/main" val="747419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36</a:t>
            </a:fld>
            <a:endParaRPr lang="es-AR"/>
          </a:p>
        </p:txBody>
      </p:sp>
    </p:spTree>
    <p:extLst>
      <p:ext uri="{BB962C8B-B14F-4D97-AF65-F5344CB8AC3E}">
        <p14:creationId xmlns:p14="http://schemas.microsoft.com/office/powerpoint/2010/main" val="367414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37</a:t>
            </a:fld>
            <a:endParaRPr lang="es-AR"/>
          </a:p>
        </p:txBody>
      </p:sp>
    </p:spTree>
    <p:extLst>
      <p:ext uri="{BB962C8B-B14F-4D97-AF65-F5344CB8AC3E}">
        <p14:creationId xmlns:p14="http://schemas.microsoft.com/office/powerpoint/2010/main" val="200130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38</a:t>
            </a:fld>
            <a:endParaRPr lang="es-AR"/>
          </a:p>
        </p:txBody>
      </p:sp>
    </p:spTree>
    <p:extLst>
      <p:ext uri="{BB962C8B-B14F-4D97-AF65-F5344CB8AC3E}">
        <p14:creationId xmlns:p14="http://schemas.microsoft.com/office/powerpoint/2010/main" val="4127196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39</a:t>
            </a:fld>
            <a:endParaRPr lang="es-AR"/>
          </a:p>
        </p:txBody>
      </p:sp>
    </p:spTree>
    <p:extLst>
      <p:ext uri="{BB962C8B-B14F-4D97-AF65-F5344CB8AC3E}">
        <p14:creationId xmlns:p14="http://schemas.microsoft.com/office/powerpoint/2010/main" val="1063956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40</a:t>
            </a:fld>
            <a:endParaRPr lang="es-AR"/>
          </a:p>
        </p:txBody>
      </p:sp>
    </p:spTree>
    <p:extLst>
      <p:ext uri="{BB962C8B-B14F-4D97-AF65-F5344CB8AC3E}">
        <p14:creationId xmlns:p14="http://schemas.microsoft.com/office/powerpoint/2010/main" val="290876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9</a:t>
            </a:fld>
            <a:endParaRPr lang="es-AR"/>
          </a:p>
        </p:txBody>
      </p:sp>
    </p:spTree>
    <p:extLst>
      <p:ext uri="{BB962C8B-B14F-4D97-AF65-F5344CB8AC3E}">
        <p14:creationId xmlns:p14="http://schemas.microsoft.com/office/powerpoint/2010/main" val="2631855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41</a:t>
            </a:fld>
            <a:endParaRPr lang="es-AR"/>
          </a:p>
        </p:txBody>
      </p:sp>
    </p:spTree>
    <p:extLst>
      <p:ext uri="{BB962C8B-B14F-4D97-AF65-F5344CB8AC3E}">
        <p14:creationId xmlns:p14="http://schemas.microsoft.com/office/powerpoint/2010/main" val="1942813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42</a:t>
            </a:fld>
            <a:endParaRPr lang="es-AR"/>
          </a:p>
        </p:txBody>
      </p:sp>
    </p:spTree>
    <p:extLst>
      <p:ext uri="{BB962C8B-B14F-4D97-AF65-F5344CB8AC3E}">
        <p14:creationId xmlns:p14="http://schemas.microsoft.com/office/powerpoint/2010/main" val="1995323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43</a:t>
            </a:fld>
            <a:endParaRPr lang="es-AR"/>
          </a:p>
        </p:txBody>
      </p:sp>
    </p:spTree>
    <p:extLst>
      <p:ext uri="{BB962C8B-B14F-4D97-AF65-F5344CB8AC3E}">
        <p14:creationId xmlns:p14="http://schemas.microsoft.com/office/powerpoint/2010/main" val="1337680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44</a:t>
            </a:fld>
            <a:endParaRPr lang="es-AR"/>
          </a:p>
        </p:txBody>
      </p:sp>
    </p:spTree>
    <p:extLst>
      <p:ext uri="{BB962C8B-B14F-4D97-AF65-F5344CB8AC3E}">
        <p14:creationId xmlns:p14="http://schemas.microsoft.com/office/powerpoint/2010/main" val="731691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45</a:t>
            </a:fld>
            <a:endParaRPr lang="es-AR"/>
          </a:p>
        </p:txBody>
      </p:sp>
    </p:spTree>
    <p:extLst>
      <p:ext uri="{BB962C8B-B14F-4D97-AF65-F5344CB8AC3E}">
        <p14:creationId xmlns:p14="http://schemas.microsoft.com/office/powerpoint/2010/main" val="429017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46</a:t>
            </a:fld>
            <a:endParaRPr lang="es-AR"/>
          </a:p>
        </p:txBody>
      </p:sp>
    </p:spTree>
    <p:extLst>
      <p:ext uri="{BB962C8B-B14F-4D97-AF65-F5344CB8AC3E}">
        <p14:creationId xmlns:p14="http://schemas.microsoft.com/office/powerpoint/2010/main" val="185993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47</a:t>
            </a:fld>
            <a:endParaRPr lang="es-AR"/>
          </a:p>
        </p:txBody>
      </p:sp>
    </p:spTree>
    <p:extLst>
      <p:ext uri="{BB962C8B-B14F-4D97-AF65-F5344CB8AC3E}">
        <p14:creationId xmlns:p14="http://schemas.microsoft.com/office/powerpoint/2010/main" val="670682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48</a:t>
            </a:fld>
            <a:endParaRPr lang="es-AR"/>
          </a:p>
        </p:txBody>
      </p:sp>
    </p:spTree>
    <p:extLst>
      <p:ext uri="{BB962C8B-B14F-4D97-AF65-F5344CB8AC3E}">
        <p14:creationId xmlns:p14="http://schemas.microsoft.com/office/powerpoint/2010/main" val="2150498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49</a:t>
            </a:fld>
            <a:endParaRPr lang="es-AR"/>
          </a:p>
        </p:txBody>
      </p:sp>
    </p:spTree>
    <p:extLst>
      <p:ext uri="{BB962C8B-B14F-4D97-AF65-F5344CB8AC3E}">
        <p14:creationId xmlns:p14="http://schemas.microsoft.com/office/powerpoint/2010/main" val="918500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10</a:t>
            </a:fld>
            <a:endParaRPr lang="es-AR"/>
          </a:p>
        </p:txBody>
      </p:sp>
    </p:spTree>
    <p:extLst>
      <p:ext uri="{BB962C8B-B14F-4D97-AF65-F5344CB8AC3E}">
        <p14:creationId xmlns:p14="http://schemas.microsoft.com/office/powerpoint/2010/main" val="254080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11</a:t>
            </a:fld>
            <a:endParaRPr lang="es-AR"/>
          </a:p>
        </p:txBody>
      </p:sp>
    </p:spTree>
    <p:extLst>
      <p:ext uri="{BB962C8B-B14F-4D97-AF65-F5344CB8AC3E}">
        <p14:creationId xmlns:p14="http://schemas.microsoft.com/office/powerpoint/2010/main" val="243071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89DEEB8F-3D3A-4297-91A3-8B334496A2CA}" type="slidenum">
              <a:rPr lang="es-AR" smtClean="0"/>
              <a:t>12</a:t>
            </a:fld>
            <a:endParaRPr lang="es-AR"/>
          </a:p>
        </p:txBody>
      </p:sp>
    </p:spTree>
    <p:extLst>
      <p:ext uri="{BB962C8B-B14F-4D97-AF65-F5344CB8AC3E}">
        <p14:creationId xmlns:p14="http://schemas.microsoft.com/office/powerpoint/2010/main" val="364138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89DEEB8F-3D3A-4297-91A3-8B334496A2CA}" type="slidenum">
              <a:rPr lang="es-AR" smtClean="0"/>
              <a:t>14</a:t>
            </a:fld>
            <a:endParaRPr lang="es-AR"/>
          </a:p>
        </p:txBody>
      </p:sp>
    </p:spTree>
    <p:extLst>
      <p:ext uri="{BB962C8B-B14F-4D97-AF65-F5344CB8AC3E}">
        <p14:creationId xmlns:p14="http://schemas.microsoft.com/office/powerpoint/2010/main" val="348107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89DEEB8F-3D3A-4297-91A3-8B334496A2CA}" type="slidenum">
              <a:rPr lang="es-AR" smtClean="0"/>
              <a:t>15</a:t>
            </a:fld>
            <a:endParaRPr lang="es-AR"/>
          </a:p>
        </p:txBody>
      </p:sp>
    </p:spTree>
    <p:extLst>
      <p:ext uri="{BB962C8B-B14F-4D97-AF65-F5344CB8AC3E}">
        <p14:creationId xmlns:p14="http://schemas.microsoft.com/office/powerpoint/2010/main" val="137074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89DEEB8F-3D3A-4297-91A3-8B334496A2CA}" type="slidenum">
              <a:rPr lang="es-AR" smtClean="0"/>
              <a:t>20</a:t>
            </a:fld>
            <a:endParaRPr lang="es-AR"/>
          </a:p>
        </p:txBody>
      </p:sp>
    </p:spTree>
    <p:extLst>
      <p:ext uri="{BB962C8B-B14F-4D97-AF65-F5344CB8AC3E}">
        <p14:creationId xmlns:p14="http://schemas.microsoft.com/office/powerpoint/2010/main" val="516039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pertura">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00C19F3-F769-A244-9E22-9E5A8989AE08}"/>
              </a:ext>
            </a:extLst>
          </p:cNvPr>
          <p:cNvSpPr/>
          <p:nvPr userDrawn="1"/>
        </p:nvSpPr>
        <p:spPr>
          <a:xfrm>
            <a:off x="0" y="0"/>
            <a:ext cx="12192000" cy="4847669"/>
          </a:xfrm>
          <a:prstGeom prst="rect">
            <a:avLst/>
          </a:prstGeom>
          <a:solidFill>
            <a:srgbClr val="910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Rectángulo 3">
            <a:extLst>
              <a:ext uri="{FF2B5EF4-FFF2-40B4-BE49-F238E27FC236}">
                <a16:creationId xmlns:a16="http://schemas.microsoft.com/office/drawing/2014/main" id="{E6904D67-E20B-9A43-8F55-AB5B30907408}"/>
              </a:ext>
            </a:extLst>
          </p:cNvPr>
          <p:cNvSpPr/>
          <p:nvPr userDrawn="1"/>
        </p:nvSpPr>
        <p:spPr>
          <a:xfrm>
            <a:off x="0" y="4847669"/>
            <a:ext cx="12192000" cy="232427"/>
          </a:xfrm>
          <a:prstGeom prst="rect">
            <a:avLst/>
          </a:prstGeom>
          <a:pattFill prst="ltVert">
            <a:fgClr>
              <a:schemeClr val="bg1">
                <a:lumMod val="75000"/>
              </a:schemeClr>
            </a:fgClr>
            <a:bgClr>
              <a:schemeClr val="bg1"/>
            </a:bgClr>
          </a:patt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n 4">
            <a:extLst>
              <a:ext uri="{FF2B5EF4-FFF2-40B4-BE49-F238E27FC236}">
                <a16:creationId xmlns:a16="http://schemas.microsoft.com/office/drawing/2014/main" id="{250EC847-347B-7248-8D97-5131C49D1F60}"/>
              </a:ext>
            </a:extLst>
          </p:cNvPr>
          <p:cNvPicPr>
            <a:picLocks noChangeAspect="1"/>
          </p:cNvPicPr>
          <p:nvPr userDrawn="1"/>
        </p:nvPicPr>
        <p:blipFill>
          <a:blip r:embed="rId2"/>
          <a:stretch>
            <a:fillRect/>
          </a:stretch>
        </p:blipFill>
        <p:spPr>
          <a:xfrm>
            <a:off x="7098995" y="1450935"/>
            <a:ext cx="4160563" cy="2047521"/>
          </a:xfrm>
          <a:prstGeom prst="rect">
            <a:avLst/>
          </a:prstGeom>
        </p:spPr>
      </p:pic>
      <p:sp>
        <p:nvSpPr>
          <p:cNvPr id="8" name="Rectángulo 7">
            <a:extLst>
              <a:ext uri="{FF2B5EF4-FFF2-40B4-BE49-F238E27FC236}">
                <a16:creationId xmlns:a16="http://schemas.microsoft.com/office/drawing/2014/main" id="{57351D58-7FE4-674E-9779-EAF34348DFB3}"/>
              </a:ext>
            </a:extLst>
          </p:cNvPr>
          <p:cNvSpPr/>
          <p:nvPr userDrawn="1"/>
        </p:nvSpPr>
        <p:spPr>
          <a:xfrm>
            <a:off x="846508" y="5542652"/>
            <a:ext cx="427121" cy="45719"/>
          </a:xfrm>
          <a:prstGeom prst="rect">
            <a:avLst/>
          </a:prstGeom>
          <a:solidFill>
            <a:srgbClr val="910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ítulo 12">
            <a:extLst>
              <a:ext uri="{FF2B5EF4-FFF2-40B4-BE49-F238E27FC236}">
                <a16:creationId xmlns:a16="http://schemas.microsoft.com/office/drawing/2014/main" id="{CC3C4E40-4FF8-E14F-859C-C9CD06AC6EC4}"/>
              </a:ext>
            </a:extLst>
          </p:cNvPr>
          <p:cNvSpPr>
            <a:spLocks noGrp="1"/>
          </p:cNvSpPr>
          <p:nvPr>
            <p:ph type="title" hasCustomPrompt="1"/>
          </p:nvPr>
        </p:nvSpPr>
        <p:spPr>
          <a:xfrm>
            <a:off x="816544" y="1155822"/>
            <a:ext cx="6128544" cy="1098884"/>
          </a:xfrm>
          <a:prstGeom prst="rect">
            <a:avLst/>
          </a:prstGeom>
        </p:spPr>
        <p:txBody>
          <a:bodyPr/>
          <a:lstStyle>
            <a:lvl1pPr>
              <a:defRPr sz="3600" b="0">
                <a:solidFill>
                  <a:schemeClr val="bg1"/>
                </a:solidFill>
                <a:latin typeface="Calibri" panose="020F0502020204030204" pitchFamily="34" charset="0"/>
                <a:cs typeface="Calibri" panose="020F0502020204030204" pitchFamily="34" charset="0"/>
              </a:defRPr>
            </a:lvl1pPr>
          </a:lstStyle>
          <a:p>
            <a:r>
              <a:rPr lang="es-AR" sz="3600" b="1" dirty="0">
                <a:solidFill>
                  <a:schemeClr val="bg1"/>
                </a:solidFill>
              </a:rPr>
              <a:t>Nombre del evento,</a:t>
            </a:r>
            <a:br>
              <a:rPr lang="es-AR" sz="3600" b="1" dirty="0">
                <a:solidFill>
                  <a:schemeClr val="bg1"/>
                </a:solidFill>
              </a:rPr>
            </a:br>
            <a:r>
              <a:rPr lang="es-AR" sz="3600" b="1" dirty="0">
                <a:solidFill>
                  <a:schemeClr val="bg1"/>
                </a:solidFill>
              </a:rPr>
              <a:t>curso o clase</a:t>
            </a:r>
          </a:p>
        </p:txBody>
      </p:sp>
      <p:sp>
        <p:nvSpPr>
          <p:cNvPr id="18" name="Marcador de texto 17">
            <a:extLst>
              <a:ext uri="{FF2B5EF4-FFF2-40B4-BE49-F238E27FC236}">
                <a16:creationId xmlns:a16="http://schemas.microsoft.com/office/drawing/2014/main" id="{6BA8ADEB-D48C-B347-9EC7-439D7202EDC0}"/>
              </a:ext>
            </a:extLst>
          </p:cNvPr>
          <p:cNvSpPr>
            <a:spLocks noGrp="1"/>
          </p:cNvSpPr>
          <p:nvPr>
            <p:ph type="body" sz="quarter" idx="10" hasCustomPrompt="1"/>
          </p:nvPr>
        </p:nvSpPr>
        <p:spPr>
          <a:xfrm>
            <a:off x="787669" y="5808249"/>
            <a:ext cx="3359150" cy="376237"/>
          </a:xfrm>
          <a:prstGeom prst="rect">
            <a:avLst/>
          </a:prstGeom>
        </p:spPr>
        <p:txBody>
          <a:bodyPr/>
          <a:lstStyle>
            <a:lvl1pPr marL="0" indent="0">
              <a:buNone/>
              <a:defRPr sz="2000">
                <a:solidFill>
                  <a:schemeClr val="bg1">
                    <a:lumMod val="50000"/>
                  </a:schemeClr>
                </a:solidFill>
              </a:defRPr>
            </a:lvl1pPr>
          </a:lstStyle>
          <a:p>
            <a:pPr lvl="0"/>
            <a:r>
              <a:rPr lang="es-ES" dirty="0"/>
              <a:t>Fecha - año</a:t>
            </a:r>
          </a:p>
        </p:txBody>
      </p:sp>
      <p:sp>
        <p:nvSpPr>
          <p:cNvPr id="19" name="Marcador de texto 17">
            <a:extLst>
              <a:ext uri="{FF2B5EF4-FFF2-40B4-BE49-F238E27FC236}">
                <a16:creationId xmlns:a16="http://schemas.microsoft.com/office/drawing/2014/main" id="{CC8428CC-07BC-AC48-9B0C-46A03554857D}"/>
              </a:ext>
            </a:extLst>
          </p:cNvPr>
          <p:cNvSpPr>
            <a:spLocks noGrp="1"/>
          </p:cNvSpPr>
          <p:nvPr>
            <p:ph type="body" sz="quarter" idx="11" hasCustomPrompt="1"/>
          </p:nvPr>
        </p:nvSpPr>
        <p:spPr>
          <a:xfrm>
            <a:off x="787669" y="2430664"/>
            <a:ext cx="4371472" cy="1582405"/>
          </a:xfrm>
          <a:prstGeom prst="rect">
            <a:avLst/>
          </a:prstGeom>
        </p:spPr>
        <p:txBody>
          <a:bodyPr/>
          <a:lstStyle>
            <a:lvl1pPr marL="0" indent="0">
              <a:buNone/>
              <a:defRPr sz="2000">
                <a:solidFill>
                  <a:schemeClr val="bg1"/>
                </a:solidFill>
              </a:defRPr>
            </a:lvl1pPr>
          </a:lstStyle>
          <a:p>
            <a:pPr lvl="0"/>
            <a:r>
              <a:rPr lang="es-ES" dirty="0"/>
              <a:t>Nombres expositores / profesores</a:t>
            </a:r>
          </a:p>
        </p:txBody>
      </p:sp>
    </p:spTree>
    <p:extLst>
      <p:ext uri="{BB962C8B-B14F-4D97-AF65-F5344CB8AC3E}">
        <p14:creationId xmlns:p14="http://schemas.microsoft.com/office/powerpoint/2010/main" val="3859525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intro1">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0852196B-8B53-8F4E-A056-240DF81C439E}"/>
              </a:ext>
            </a:extLst>
          </p:cNvPr>
          <p:cNvSpPr>
            <a:spLocks noGrp="1"/>
          </p:cNvSpPr>
          <p:nvPr>
            <p:ph type="pic" idx="1"/>
          </p:nvPr>
        </p:nvSpPr>
        <p:spPr>
          <a:xfrm>
            <a:off x="7528216" y="0"/>
            <a:ext cx="4663783" cy="68579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2" name="Rectángulo 1">
            <a:extLst>
              <a:ext uri="{FF2B5EF4-FFF2-40B4-BE49-F238E27FC236}">
                <a16:creationId xmlns:a16="http://schemas.microsoft.com/office/drawing/2014/main" id="{4464B571-6821-7E4B-8F53-E937EF26D5C6}"/>
              </a:ext>
            </a:extLst>
          </p:cNvPr>
          <p:cNvSpPr/>
          <p:nvPr userDrawn="1"/>
        </p:nvSpPr>
        <p:spPr>
          <a:xfrm>
            <a:off x="0" y="0"/>
            <a:ext cx="7507706" cy="6858000"/>
          </a:xfrm>
          <a:prstGeom prst="rect">
            <a:avLst/>
          </a:prstGeom>
          <a:solidFill>
            <a:srgbClr val="910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4" name="Conector recto 13">
            <a:extLst>
              <a:ext uri="{FF2B5EF4-FFF2-40B4-BE49-F238E27FC236}">
                <a16:creationId xmlns:a16="http://schemas.microsoft.com/office/drawing/2014/main" id="{A506EF94-B761-1A4A-8C36-03A108BEF116}"/>
              </a:ext>
            </a:extLst>
          </p:cNvPr>
          <p:cNvCxnSpPr>
            <a:cxnSpLocks/>
          </p:cNvCxnSpPr>
          <p:nvPr userDrawn="1"/>
        </p:nvCxnSpPr>
        <p:spPr>
          <a:xfrm>
            <a:off x="533399" y="1088572"/>
            <a:ext cx="6348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ítulo 12">
            <a:extLst>
              <a:ext uri="{FF2B5EF4-FFF2-40B4-BE49-F238E27FC236}">
                <a16:creationId xmlns:a16="http://schemas.microsoft.com/office/drawing/2014/main" id="{C0151786-666C-D94B-B92A-02894A7D373D}"/>
              </a:ext>
            </a:extLst>
          </p:cNvPr>
          <p:cNvSpPr>
            <a:spLocks noGrp="1"/>
          </p:cNvSpPr>
          <p:nvPr>
            <p:ph type="title" hasCustomPrompt="1"/>
          </p:nvPr>
        </p:nvSpPr>
        <p:spPr>
          <a:xfrm>
            <a:off x="512887" y="531666"/>
            <a:ext cx="6369175" cy="584776"/>
          </a:xfrm>
          <a:prstGeom prst="rect">
            <a:avLst/>
          </a:prstGeom>
        </p:spPr>
        <p:txBody>
          <a:bodyPr/>
          <a:lstStyle>
            <a:lvl1pPr>
              <a:defRPr sz="3600" b="1">
                <a:solidFill>
                  <a:schemeClr val="bg1"/>
                </a:solidFill>
              </a:defRPr>
            </a:lvl1pPr>
          </a:lstStyle>
          <a:p>
            <a:r>
              <a:rPr lang="es-ES" dirty="0"/>
              <a:t>Carátula tema 1</a:t>
            </a:r>
            <a:endParaRPr lang="es-AR" dirty="0"/>
          </a:p>
        </p:txBody>
      </p:sp>
      <p:sp>
        <p:nvSpPr>
          <p:cNvPr id="16" name="Marcador de texto 16">
            <a:extLst>
              <a:ext uri="{FF2B5EF4-FFF2-40B4-BE49-F238E27FC236}">
                <a16:creationId xmlns:a16="http://schemas.microsoft.com/office/drawing/2014/main" id="{0F8371A6-D3A6-2C42-A832-0CC3F96A14ED}"/>
              </a:ext>
            </a:extLst>
          </p:cNvPr>
          <p:cNvSpPr>
            <a:spLocks noGrp="1"/>
          </p:cNvSpPr>
          <p:nvPr>
            <p:ph type="body" sz="quarter" idx="10" hasCustomPrompt="1"/>
          </p:nvPr>
        </p:nvSpPr>
        <p:spPr>
          <a:xfrm>
            <a:off x="512763" y="1433514"/>
            <a:ext cx="6369175" cy="1617694"/>
          </a:xfrm>
          <a:prstGeom prst="rect">
            <a:avLst/>
          </a:prstGeom>
        </p:spPr>
        <p:txBody>
          <a:bodyPr/>
          <a:lstStyle>
            <a:lvl1pPr marL="0" indent="0">
              <a:buFont typeface="Arial" panose="020B0604020202020204" pitchFamily="34" charset="0"/>
              <a:buNone/>
              <a:defRPr sz="2400">
                <a:solidFill>
                  <a:schemeClr val="bg1"/>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Texto</a:t>
            </a:r>
          </a:p>
          <a:p>
            <a:pPr lvl="0"/>
            <a:endParaRPr lang="es-ES" dirty="0"/>
          </a:p>
        </p:txBody>
      </p:sp>
      <p:pic>
        <p:nvPicPr>
          <p:cNvPr id="13" name="Imagen 12">
            <a:extLst>
              <a:ext uri="{FF2B5EF4-FFF2-40B4-BE49-F238E27FC236}">
                <a16:creationId xmlns:a16="http://schemas.microsoft.com/office/drawing/2014/main" id="{B9A152C1-2FFB-7A40-ACCD-B989D616D5B0}"/>
              </a:ext>
            </a:extLst>
          </p:cNvPr>
          <p:cNvPicPr>
            <a:picLocks noChangeAspect="1"/>
          </p:cNvPicPr>
          <p:nvPr userDrawn="1"/>
        </p:nvPicPr>
        <p:blipFill>
          <a:blip r:embed="rId2"/>
          <a:stretch>
            <a:fillRect/>
          </a:stretch>
        </p:blipFill>
        <p:spPr>
          <a:xfrm>
            <a:off x="305870" y="5769428"/>
            <a:ext cx="1828248" cy="899728"/>
          </a:xfrm>
          <a:prstGeom prst="rect">
            <a:avLst/>
          </a:prstGeom>
        </p:spPr>
      </p:pic>
      <p:sp>
        <p:nvSpPr>
          <p:cNvPr id="10" name="Rectángulo 9">
            <a:extLst>
              <a:ext uri="{FF2B5EF4-FFF2-40B4-BE49-F238E27FC236}">
                <a16:creationId xmlns:a16="http://schemas.microsoft.com/office/drawing/2014/main" id="{A3712A5F-E3E4-6045-9AB1-9D86648DA12E}"/>
              </a:ext>
            </a:extLst>
          </p:cNvPr>
          <p:cNvSpPr/>
          <p:nvPr userDrawn="1"/>
        </p:nvSpPr>
        <p:spPr>
          <a:xfrm rot="5400000">
            <a:off x="4041465" y="3312788"/>
            <a:ext cx="6858000" cy="232427"/>
          </a:xfrm>
          <a:prstGeom prst="rect">
            <a:avLst/>
          </a:prstGeom>
          <a:pattFill prst="ltHorz">
            <a:fgClr>
              <a:schemeClr val="bg1">
                <a:lumMod val="75000"/>
              </a:schemeClr>
            </a:fgClr>
            <a:bgClr>
              <a:schemeClr val="bg1"/>
            </a:bgClr>
          </a:patt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89415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ratula/intro2">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0852196B-8B53-8F4E-A056-240DF81C439E}"/>
              </a:ext>
            </a:extLst>
          </p:cNvPr>
          <p:cNvSpPr>
            <a:spLocks noGrp="1"/>
          </p:cNvSpPr>
          <p:nvPr>
            <p:ph type="pic" idx="1"/>
          </p:nvPr>
        </p:nvSpPr>
        <p:spPr>
          <a:xfrm>
            <a:off x="7528216" y="0"/>
            <a:ext cx="4663783" cy="68579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2" name="Rectángulo 1">
            <a:extLst>
              <a:ext uri="{FF2B5EF4-FFF2-40B4-BE49-F238E27FC236}">
                <a16:creationId xmlns:a16="http://schemas.microsoft.com/office/drawing/2014/main" id="{4464B571-6821-7E4B-8F53-E937EF26D5C6}"/>
              </a:ext>
            </a:extLst>
          </p:cNvPr>
          <p:cNvSpPr/>
          <p:nvPr userDrawn="1"/>
        </p:nvSpPr>
        <p:spPr>
          <a:xfrm>
            <a:off x="0" y="0"/>
            <a:ext cx="750770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4" name="Conector recto 13">
            <a:extLst>
              <a:ext uri="{FF2B5EF4-FFF2-40B4-BE49-F238E27FC236}">
                <a16:creationId xmlns:a16="http://schemas.microsoft.com/office/drawing/2014/main" id="{A506EF94-B761-1A4A-8C36-03A108BEF116}"/>
              </a:ext>
            </a:extLst>
          </p:cNvPr>
          <p:cNvCxnSpPr>
            <a:cxnSpLocks/>
          </p:cNvCxnSpPr>
          <p:nvPr userDrawn="1"/>
        </p:nvCxnSpPr>
        <p:spPr>
          <a:xfrm>
            <a:off x="533399" y="1088572"/>
            <a:ext cx="6348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ítulo 12">
            <a:extLst>
              <a:ext uri="{FF2B5EF4-FFF2-40B4-BE49-F238E27FC236}">
                <a16:creationId xmlns:a16="http://schemas.microsoft.com/office/drawing/2014/main" id="{C0151786-666C-D94B-B92A-02894A7D373D}"/>
              </a:ext>
            </a:extLst>
          </p:cNvPr>
          <p:cNvSpPr>
            <a:spLocks noGrp="1"/>
          </p:cNvSpPr>
          <p:nvPr>
            <p:ph type="title" hasCustomPrompt="1"/>
          </p:nvPr>
        </p:nvSpPr>
        <p:spPr>
          <a:xfrm>
            <a:off x="512887" y="531666"/>
            <a:ext cx="6369175" cy="584776"/>
          </a:xfrm>
          <a:prstGeom prst="rect">
            <a:avLst/>
          </a:prstGeom>
        </p:spPr>
        <p:txBody>
          <a:bodyPr/>
          <a:lstStyle>
            <a:lvl1pPr>
              <a:defRPr sz="3600" b="1">
                <a:solidFill>
                  <a:schemeClr val="bg1"/>
                </a:solidFill>
              </a:defRPr>
            </a:lvl1pPr>
          </a:lstStyle>
          <a:p>
            <a:r>
              <a:rPr lang="es-ES" dirty="0"/>
              <a:t>Carátula tema 2</a:t>
            </a:r>
            <a:endParaRPr lang="es-AR" dirty="0"/>
          </a:p>
        </p:txBody>
      </p:sp>
      <p:sp>
        <p:nvSpPr>
          <p:cNvPr id="16" name="Marcador de texto 16">
            <a:extLst>
              <a:ext uri="{FF2B5EF4-FFF2-40B4-BE49-F238E27FC236}">
                <a16:creationId xmlns:a16="http://schemas.microsoft.com/office/drawing/2014/main" id="{0F8371A6-D3A6-2C42-A832-0CC3F96A14ED}"/>
              </a:ext>
            </a:extLst>
          </p:cNvPr>
          <p:cNvSpPr>
            <a:spLocks noGrp="1"/>
          </p:cNvSpPr>
          <p:nvPr>
            <p:ph type="body" sz="quarter" idx="10" hasCustomPrompt="1"/>
          </p:nvPr>
        </p:nvSpPr>
        <p:spPr>
          <a:xfrm>
            <a:off x="512763" y="1433514"/>
            <a:ext cx="6369175" cy="1617694"/>
          </a:xfrm>
          <a:prstGeom prst="rect">
            <a:avLst/>
          </a:prstGeom>
        </p:spPr>
        <p:txBody>
          <a:bodyPr/>
          <a:lstStyle>
            <a:lvl1pPr marL="0" indent="0">
              <a:buFont typeface="Arial" panose="020B0604020202020204" pitchFamily="34" charset="0"/>
              <a:buNone/>
              <a:defRPr sz="2400">
                <a:solidFill>
                  <a:schemeClr val="bg1"/>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Texto</a:t>
            </a:r>
          </a:p>
          <a:p>
            <a:pPr lvl="0"/>
            <a:endParaRPr lang="es-ES" dirty="0"/>
          </a:p>
        </p:txBody>
      </p:sp>
      <p:pic>
        <p:nvPicPr>
          <p:cNvPr id="8" name="Imagen 7">
            <a:extLst>
              <a:ext uri="{FF2B5EF4-FFF2-40B4-BE49-F238E27FC236}">
                <a16:creationId xmlns:a16="http://schemas.microsoft.com/office/drawing/2014/main" id="{23261AAC-2B70-9F4C-A873-D8BFB6166541}"/>
              </a:ext>
            </a:extLst>
          </p:cNvPr>
          <p:cNvPicPr>
            <a:picLocks noChangeAspect="1"/>
          </p:cNvPicPr>
          <p:nvPr userDrawn="1"/>
        </p:nvPicPr>
        <p:blipFill>
          <a:blip r:embed="rId2"/>
          <a:stretch>
            <a:fillRect/>
          </a:stretch>
        </p:blipFill>
        <p:spPr>
          <a:xfrm>
            <a:off x="305870" y="5769428"/>
            <a:ext cx="1828248" cy="899728"/>
          </a:xfrm>
          <a:prstGeom prst="rect">
            <a:avLst/>
          </a:prstGeom>
        </p:spPr>
      </p:pic>
      <p:sp>
        <p:nvSpPr>
          <p:cNvPr id="10" name="Rectángulo 9">
            <a:extLst>
              <a:ext uri="{FF2B5EF4-FFF2-40B4-BE49-F238E27FC236}">
                <a16:creationId xmlns:a16="http://schemas.microsoft.com/office/drawing/2014/main" id="{73F5A9F4-96BA-8241-B705-8AE5E0EF6BA4}"/>
              </a:ext>
            </a:extLst>
          </p:cNvPr>
          <p:cNvSpPr/>
          <p:nvPr userDrawn="1"/>
        </p:nvSpPr>
        <p:spPr>
          <a:xfrm rot="5400000">
            <a:off x="4041465" y="3312788"/>
            <a:ext cx="6858000" cy="232427"/>
          </a:xfrm>
          <a:prstGeom prst="rect">
            <a:avLst/>
          </a:prstGeom>
          <a:pattFill prst="ltHorz">
            <a:fgClr>
              <a:schemeClr val="bg1">
                <a:lumMod val="75000"/>
              </a:schemeClr>
            </a:fgClr>
            <a:bgClr>
              <a:schemeClr val="bg1"/>
            </a:bgClr>
          </a:patt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47746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atula/intro3">
    <p:spTree>
      <p:nvGrpSpPr>
        <p:cNvPr id="1" name=""/>
        <p:cNvGrpSpPr/>
        <p:nvPr/>
      </p:nvGrpSpPr>
      <p:grpSpPr>
        <a:xfrm>
          <a:off x="0" y="0"/>
          <a:ext cx="0" cy="0"/>
          <a:chOff x="0" y="0"/>
          <a:chExt cx="0" cy="0"/>
        </a:xfrm>
      </p:grpSpPr>
      <p:sp>
        <p:nvSpPr>
          <p:cNvPr id="7" name="Marcador de posición de imagen 2">
            <a:extLst>
              <a:ext uri="{FF2B5EF4-FFF2-40B4-BE49-F238E27FC236}">
                <a16:creationId xmlns:a16="http://schemas.microsoft.com/office/drawing/2014/main" id="{0852196B-8B53-8F4E-A056-240DF81C439E}"/>
              </a:ext>
            </a:extLst>
          </p:cNvPr>
          <p:cNvSpPr>
            <a:spLocks noGrp="1"/>
          </p:cNvSpPr>
          <p:nvPr>
            <p:ph type="pic" idx="1"/>
          </p:nvPr>
        </p:nvSpPr>
        <p:spPr>
          <a:xfrm>
            <a:off x="7528216" y="0"/>
            <a:ext cx="4663783" cy="68579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2" name="Rectángulo 1">
            <a:extLst>
              <a:ext uri="{FF2B5EF4-FFF2-40B4-BE49-F238E27FC236}">
                <a16:creationId xmlns:a16="http://schemas.microsoft.com/office/drawing/2014/main" id="{4464B571-6821-7E4B-8F53-E937EF26D5C6}"/>
              </a:ext>
            </a:extLst>
          </p:cNvPr>
          <p:cNvSpPr/>
          <p:nvPr userDrawn="1"/>
        </p:nvSpPr>
        <p:spPr>
          <a:xfrm>
            <a:off x="0" y="0"/>
            <a:ext cx="7507706"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4" name="Conector recto 13">
            <a:extLst>
              <a:ext uri="{FF2B5EF4-FFF2-40B4-BE49-F238E27FC236}">
                <a16:creationId xmlns:a16="http://schemas.microsoft.com/office/drawing/2014/main" id="{A506EF94-B761-1A4A-8C36-03A108BEF116}"/>
              </a:ext>
            </a:extLst>
          </p:cNvPr>
          <p:cNvCxnSpPr>
            <a:cxnSpLocks/>
          </p:cNvCxnSpPr>
          <p:nvPr userDrawn="1"/>
        </p:nvCxnSpPr>
        <p:spPr>
          <a:xfrm>
            <a:off x="533399" y="1088572"/>
            <a:ext cx="6348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ítulo 12">
            <a:extLst>
              <a:ext uri="{FF2B5EF4-FFF2-40B4-BE49-F238E27FC236}">
                <a16:creationId xmlns:a16="http://schemas.microsoft.com/office/drawing/2014/main" id="{C0151786-666C-D94B-B92A-02894A7D373D}"/>
              </a:ext>
            </a:extLst>
          </p:cNvPr>
          <p:cNvSpPr>
            <a:spLocks noGrp="1"/>
          </p:cNvSpPr>
          <p:nvPr>
            <p:ph type="title" hasCustomPrompt="1"/>
          </p:nvPr>
        </p:nvSpPr>
        <p:spPr>
          <a:xfrm>
            <a:off x="512887" y="531666"/>
            <a:ext cx="6369175" cy="584776"/>
          </a:xfrm>
          <a:prstGeom prst="rect">
            <a:avLst/>
          </a:prstGeom>
        </p:spPr>
        <p:txBody>
          <a:bodyPr/>
          <a:lstStyle>
            <a:lvl1pPr>
              <a:defRPr sz="3600" b="1">
                <a:solidFill>
                  <a:schemeClr val="bg1"/>
                </a:solidFill>
              </a:defRPr>
            </a:lvl1pPr>
          </a:lstStyle>
          <a:p>
            <a:r>
              <a:rPr lang="es-ES" dirty="0"/>
              <a:t>Carátula tema 3</a:t>
            </a:r>
            <a:endParaRPr lang="es-AR" dirty="0"/>
          </a:p>
        </p:txBody>
      </p:sp>
      <p:sp>
        <p:nvSpPr>
          <p:cNvPr id="16" name="Marcador de texto 16">
            <a:extLst>
              <a:ext uri="{FF2B5EF4-FFF2-40B4-BE49-F238E27FC236}">
                <a16:creationId xmlns:a16="http://schemas.microsoft.com/office/drawing/2014/main" id="{0F8371A6-D3A6-2C42-A832-0CC3F96A14ED}"/>
              </a:ext>
            </a:extLst>
          </p:cNvPr>
          <p:cNvSpPr>
            <a:spLocks noGrp="1"/>
          </p:cNvSpPr>
          <p:nvPr>
            <p:ph type="body" sz="quarter" idx="10" hasCustomPrompt="1"/>
          </p:nvPr>
        </p:nvSpPr>
        <p:spPr>
          <a:xfrm>
            <a:off x="512763" y="1433514"/>
            <a:ext cx="6369175" cy="1617694"/>
          </a:xfrm>
          <a:prstGeom prst="rect">
            <a:avLst/>
          </a:prstGeom>
        </p:spPr>
        <p:txBody>
          <a:bodyPr/>
          <a:lstStyle>
            <a:lvl1pPr marL="0" indent="0">
              <a:buFont typeface="Arial" panose="020B0604020202020204" pitchFamily="34" charset="0"/>
              <a:buNone/>
              <a:defRPr sz="2400">
                <a:solidFill>
                  <a:schemeClr val="bg1"/>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Texto</a:t>
            </a:r>
          </a:p>
          <a:p>
            <a:pPr lvl="0"/>
            <a:endParaRPr lang="es-ES" dirty="0"/>
          </a:p>
        </p:txBody>
      </p:sp>
      <p:pic>
        <p:nvPicPr>
          <p:cNvPr id="8" name="Imagen 7">
            <a:extLst>
              <a:ext uri="{FF2B5EF4-FFF2-40B4-BE49-F238E27FC236}">
                <a16:creationId xmlns:a16="http://schemas.microsoft.com/office/drawing/2014/main" id="{C082DD7C-AED5-2D41-B46B-05669AB16911}"/>
              </a:ext>
            </a:extLst>
          </p:cNvPr>
          <p:cNvPicPr>
            <a:picLocks noChangeAspect="1"/>
          </p:cNvPicPr>
          <p:nvPr userDrawn="1"/>
        </p:nvPicPr>
        <p:blipFill>
          <a:blip r:embed="rId2"/>
          <a:stretch>
            <a:fillRect/>
          </a:stretch>
        </p:blipFill>
        <p:spPr>
          <a:xfrm>
            <a:off x="305870" y="5769428"/>
            <a:ext cx="1828248" cy="899728"/>
          </a:xfrm>
          <a:prstGeom prst="rect">
            <a:avLst/>
          </a:prstGeom>
        </p:spPr>
      </p:pic>
      <p:sp>
        <p:nvSpPr>
          <p:cNvPr id="10" name="Rectángulo 9">
            <a:extLst>
              <a:ext uri="{FF2B5EF4-FFF2-40B4-BE49-F238E27FC236}">
                <a16:creationId xmlns:a16="http://schemas.microsoft.com/office/drawing/2014/main" id="{53E7EB21-BA52-8F46-82E8-36CB1F5287E9}"/>
              </a:ext>
            </a:extLst>
          </p:cNvPr>
          <p:cNvSpPr/>
          <p:nvPr userDrawn="1"/>
        </p:nvSpPr>
        <p:spPr>
          <a:xfrm rot="5400000">
            <a:off x="4041465" y="3312788"/>
            <a:ext cx="6858000" cy="232427"/>
          </a:xfrm>
          <a:prstGeom prst="rect">
            <a:avLst/>
          </a:prstGeom>
          <a:pattFill prst="ltHorz">
            <a:fgClr>
              <a:schemeClr val="bg1">
                <a:lumMod val="75000"/>
              </a:schemeClr>
            </a:fgClr>
            <a:bgClr>
              <a:schemeClr val="bg1"/>
            </a:bgClr>
          </a:patt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106159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DDA3AA4-71AC-C148-AB73-6E10A9225BB1}"/>
              </a:ext>
            </a:extLst>
          </p:cNvPr>
          <p:cNvPicPr>
            <a:picLocks noChangeAspect="1"/>
          </p:cNvPicPr>
          <p:nvPr userDrawn="1"/>
        </p:nvPicPr>
        <p:blipFill>
          <a:blip r:embed="rId2"/>
          <a:stretch>
            <a:fillRect/>
          </a:stretch>
        </p:blipFill>
        <p:spPr>
          <a:xfrm>
            <a:off x="10210800" y="228607"/>
            <a:ext cx="1807899" cy="889714"/>
          </a:xfrm>
          <a:prstGeom prst="rect">
            <a:avLst/>
          </a:prstGeom>
        </p:spPr>
      </p:pic>
      <p:cxnSp>
        <p:nvCxnSpPr>
          <p:cNvPr id="8" name="Conector recto 7">
            <a:extLst>
              <a:ext uri="{FF2B5EF4-FFF2-40B4-BE49-F238E27FC236}">
                <a16:creationId xmlns:a16="http://schemas.microsoft.com/office/drawing/2014/main" id="{8C9EABEC-79AF-184F-83AC-01975409B596}"/>
              </a:ext>
            </a:extLst>
          </p:cNvPr>
          <p:cNvCxnSpPr>
            <a:cxnSpLocks/>
          </p:cNvCxnSpPr>
          <p:nvPr userDrawn="1"/>
        </p:nvCxnSpPr>
        <p:spPr>
          <a:xfrm>
            <a:off x="533399" y="1088572"/>
            <a:ext cx="11228673" cy="0"/>
          </a:xfrm>
          <a:prstGeom prst="line">
            <a:avLst/>
          </a:prstGeom>
          <a:ln w="12700">
            <a:solidFill>
              <a:srgbClr val="910B26"/>
            </a:solidFill>
          </a:ln>
        </p:spPr>
        <p:style>
          <a:lnRef idx="1">
            <a:schemeClr val="accent1"/>
          </a:lnRef>
          <a:fillRef idx="0">
            <a:schemeClr val="accent1"/>
          </a:fillRef>
          <a:effectRef idx="0">
            <a:schemeClr val="accent1"/>
          </a:effectRef>
          <a:fontRef idx="minor">
            <a:schemeClr val="tx1"/>
          </a:fontRef>
        </p:style>
      </p:cxnSp>
      <p:sp>
        <p:nvSpPr>
          <p:cNvPr id="13" name="Título 12">
            <a:extLst>
              <a:ext uri="{FF2B5EF4-FFF2-40B4-BE49-F238E27FC236}">
                <a16:creationId xmlns:a16="http://schemas.microsoft.com/office/drawing/2014/main" id="{FFDEB3D4-03F6-1844-AC6D-4A059212DAAC}"/>
              </a:ext>
            </a:extLst>
          </p:cNvPr>
          <p:cNvSpPr>
            <a:spLocks noGrp="1"/>
          </p:cNvSpPr>
          <p:nvPr>
            <p:ph type="title" hasCustomPrompt="1"/>
          </p:nvPr>
        </p:nvSpPr>
        <p:spPr>
          <a:xfrm>
            <a:off x="512888" y="531666"/>
            <a:ext cx="6128544" cy="584776"/>
          </a:xfrm>
          <a:prstGeom prst="rect">
            <a:avLst/>
          </a:prstGeom>
        </p:spPr>
        <p:txBody>
          <a:bodyPr/>
          <a:lstStyle>
            <a:lvl1pPr>
              <a:defRPr sz="3600" b="1">
                <a:solidFill>
                  <a:schemeClr val="tx1">
                    <a:lumMod val="65000"/>
                    <a:lumOff val="35000"/>
                  </a:schemeClr>
                </a:solidFill>
              </a:defRPr>
            </a:lvl1pPr>
          </a:lstStyle>
          <a:p>
            <a:r>
              <a:rPr lang="es-ES" dirty="0"/>
              <a:t>Título</a:t>
            </a:r>
            <a:endParaRPr lang="es-AR" dirty="0"/>
          </a:p>
        </p:txBody>
      </p:sp>
      <p:sp>
        <p:nvSpPr>
          <p:cNvPr id="17" name="Marcador de texto 16">
            <a:extLst>
              <a:ext uri="{FF2B5EF4-FFF2-40B4-BE49-F238E27FC236}">
                <a16:creationId xmlns:a16="http://schemas.microsoft.com/office/drawing/2014/main" id="{BDBA7BFC-F765-B242-ADA9-756CDD28822D}"/>
              </a:ext>
            </a:extLst>
          </p:cNvPr>
          <p:cNvSpPr>
            <a:spLocks noGrp="1"/>
          </p:cNvSpPr>
          <p:nvPr>
            <p:ph type="body" sz="quarter" idx="10" hasCustomPrompt="1"/>
          </p:nvPr>
        </p:nvSpPr>
        <p:spPr>
          <a:xfrm>
            <a:off x="512763" y="1433514"/>
            <a:ext cx="11249309" cy="1617694"/>
          </a:xfrm>
          <a:prstGeom prst="rect">
            <a:avLst/>
          </a:prstGeom>
        </p:spPr>
        <p:txBody>
          <a:bodyPr/>
          <a:lstStyle>
            <a:lvl1pPr marL="0" indent="0">
              <a:buFont typeface="Arial" panose="020B0604020202020204" pitchFamily="34" charset="0"/>
              <a:buNone/>
              <a:defRPr sz="2400">
                <a:solidFill>
                  <a:schemeClr val="tx1">
                    <a:lumMod val="75000"/>
                    <a:lumOff val="25000"/>
                  </a:schemeClr>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Texto</a:t>
            </a:r>
          </a:p>
          <a:p>
            <a:pPr lvl="0"/>
            <a:endParaRPr lang="es-ES" dirty="0"/>
          </a:p>
        </p:txBody>
      </p:sp>
      <p:sp>
        <p:nvSpPr>
          <p:cNvPr id="18" name="Marcador de texto 16">
            <a:extLst>
              <a:ext uri="{FF2B5EF4-FFF2-40B4-BE49-F238E27FC236}">
                <a16:creationId xmlns:a16="http://schemas.microsoft.com/office/drawing/2014/main" id="{1C88330C-A037-0E4A-8D4A-9B0DB440EC0C}"/>
              </a:ext>
            </a:extLst>
          </p:cNvPr>
          <p:cNvSpPr>
            <a:spLocks noGrp="1"/>
          </p:cNvSpPr>
          <p:nvPr>
            <p:ph type="body" sz="quarter" idx="11" hasCustomPrompt="1"/>
          </p:nvPr>
        </p:nvSpPr>
        <p:spPr>
          <a:xfrm>
            <a:off x="512763" y="3570322"/>
            <a:ext cx="11249309" cy="1617694"/>
          </a:xfrm>
          <a:prstGeom prst="rect">
            <a:avLst/>
          </a:prstGeom>
        </p:spPr>
        <p:txBody>
          <a:bodyPr/>
          <a:lstStyle>
            <a:lvl1pPr marL="457200" indent="-457200">
              <a:buClr>
                <a:srgbClr val="910B26"/>
              </a:buClr>
              <a:buFont typeface="Arial" panose="020B0604020202020204" pitchFamily="34" charset="0"/>
              <a:buChar char="•"/>
              <a:defRPr sz="2400">
                <a:solidFill>
                  <a:schemeClr val="tx1">
                    <a:lumMod val="75000"/>
                    <a:lumOff val="25000"/>
                  </a:schemeClr>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Punteo 1</a:t>
            </a:r>
          </a:p>
          <a:p>
            <a:pPr lvl="0"/>
            <a:r>
              <a:rPr lang="es-ES" dirty="0"/>
              <a:t>Punteo 2</a:t>
            </a:r>
          </a:p>
          <a:p>
            <a:pPr lvl="0"/>
            <a:r>
              <a:rPr lang="es-ES" dirty="0"/>
              <a:t>Punteo 3</a:t>
            </a:r>
          </a:p>
        </p:txBody>
      </p:sp>
    </p:spTree>
    <p:extLst>
      <p:ext uri="{BB962C8B-B14F-4D97-AF65-F5344CB8AC3E}">
        <p14:creationId xmlns:p14="http://schemas.microsoft.com/office/powerpoint/2010/main" val="86449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DDA3AA4-71AC-C148-AB73-6E10A9225BB1}"/>
              </a:ext>
            </a:extLst>
          </p:cNvPr>
          <p:cNvPicPr>
            <a:picLocks noChangeAspect="1"/>
          </p:cNvPicPr>
          <p:nvPr userDrawn="1"/>
        </p:nvPicPr>
        <p:blipFill>
          <a:blip r:embed="rId2"/>
          <a:stretch>
            <a:fillRect/>
          </a:stretch>
        </p:blipFill>
        <p:spPr>
          <a:xfrm>
            <a:off x="10210800" y="228607"/>
            <a:ext cx="1807899" cy="889714"/>
          </a:xfrm>
          <a:prstGeom prst="rect">
            <a:avLst/>
          </a:prstGeom>
        </p:spPr>
      </p:pic>
    </p:spTree>
    <p:extLst>
      <p:ext uri="{BB962C8B-B14F-4D97-AF65-F5344CB8AC3E}">
        <p14:creationId xmlns:p14="http://schemas.microsoft.com/office/powerpoint/2010/main" val="176176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e imagen">
    <p:spTree>
      <p:nvGrpSpPr>
        <p:cNvPr id="1" name=""/>
        <p:cNvGrpSpPr/>
        <p:nvPr/>
      </p:nvGrpSpPr>
      <p:grpSpPr>
        <a:xfrm>
          <a:off x="0" y="0"/>
          <a:ext cx="0" cy="0"/>
          <a:chOff x="0" y="0"/>
          <a:chExt cx="0" cy="0"/>
        </a:xfrm>
      </p:grpSpPr>
      <p:sp>
        <p:nvSpPr>
          <p:cNvPr id="8" name="Marcador de posición de imagen 2">
            <a:extLst>
              <a:ext uri="{FF2B5EF4-FFF2-40B4-BE49-F238E27FC236}">
                <a16:creationId xmlns:a16="http://schemas.microsoft.com/office/drawing/2014/main" id="{3B44AEC3-5345-A642-9005-83024B4DC89A}"/>
              </a:ext>
            </a:extLst>
          </p:cNvPr>
          <p:cNvSpPr>
            <a:spLocks noGrp="1"/>
          </p:cNvSpPr>
          <p:nvPr>
            <p:ph type="pic" idx="11"/>
          </p:nvPr>
        </p:nvSpPr>
        <p:spPr>
          <a:xfrm>
            <a:off x="7528216" y="0"/>
            <a:ext cx="4663783" cy="685799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cxnSp>
        <p:nvCxnSpPr>
          <p:cNvPr id="9" name="Conector recto 8">
            <a:extLst>
              <a:ext uri="{FF2B5EF4-FFF2-40B4-BE49-F238E27FC236}">
                <a16:creationId xmlns:a16="http://schemas.microsoft.com/office/drawing/2014/main" id="{BF5B9422-077E-CF4C-837C-8F7483EFF2B7}"/>
              </a:ext>
            </a:extLst>
          </p:cNvPr>
          <p:cNvCxnSpPr>
            <a:cxnSpLocks/>
          </p:cNvCxnSpPr>
          <p:nvPr userDrawn="1"/>
        </p:nvCxnSpPr>
        <p:spPr>
          <a:xfrm>
            <a:off x="533399" y="1088572"/>
            <a:ext cx="6416041" cy="0"/>
          </a:xfrm>
          <a:prstGeom prst="line">
            <a:avLst/>
          </a:prstGeom>
          <a:ln w="12700">
            <a:solidFill>
              <a:srgbClr val="910B26"/>
            </a:solidFill>
          </a:ln>
        </p:spPr>
        <p:style>
          <a:lnRef idx="1">
            <a:schemeClr val="accent1"/>
          </a:lnRef>
          <a:fillRef idx="0">
            <a:schemeClr val="accent1"/>
          </a:fillRef>
          <a:effectRef idx="0">
            <a:schemeClr val="accent1"/>
          </a:effectRef>
          <a:fontRef idx="minor">
            <a:schemeClr val="tx1"/>
          </a:fontRef>
        </p:style>
      </p:cxnSp>
      <p:sp>
        <p:nvSpPr>
          <p:cNvPr id="10" name="Título 12">
            <a:extLst>
              <a:ext uri="{FF2B5EF4-FFF2-40B4-BE49-F238E27FC236}">
                <a16:creationId xmlns:a16="http://schemas.microsoft.com/office/drawing/2014/main" id="{B46CB597-C157-DE4D-8F7E-DDB60C838A67}"/>
              </a:ext>
            </a:extLst>
          </p:cNvPr>
          <p:cNvSpPr>
            <a:spLocks noGrp="1"/>
          </p:cNvSpPr>
          <p:nvPr>
            <p:ph type="title" hasCustomPrompt="1"/>
          </p:nvPr>
        </p:nvSpPr>
        <p:spPr>
          <a:xfrm>
            <a:off x="512888" y="531666"/>
            <a:ext cx="6436676" cy="488610"/>
          </a:xfrm>
          <a:prstGeom prst="rect">
            <a:avLst/>
          </a:prstGeom>
        </p:spPr>
        <p:txBody>
          <a:bodyPr/>
          <a:lstStyle>
            <a:lvl1pPr>
              <a:defRPr sz="3600" b="1">
                <a:solidFill>
                  <a:schemeClr val="tx1">
                    <a:lumMod val="65000"/>
                    <a:lumOff val="35000"/>
                  </a:schemeClr>
                </a:solidFill>
              </a:defRPr>
            </a:lvl1pPr>
          </a:lstStyle>
          <a:p>
            <a:r>
              <a:rPr lang="es-ES" dirty="0"/>
              <a:t>Título</a:t>
            </a:r>
            <a:endParaRPr lang="es-AR" dirty="0"/>
          </a:p>
        </p:txBody>
      </p:sp>
      <p:sp>
        <p:nvSpPr>
          <p:cNvPr id="11" name="Marcador de texto 16">
            <a:extLst>
              <a:ext uri="{FF2B5EF4-FFF2-40B4-BE49-F238E27FC236}">
                <a16:creationId xmlns:a16="http://schemas.microsoft.com/office/drawing/2014/main" id="{096782F9-9338-8E4A-9DF4-BDA21B2BFA5C}"/>
              </a:ext>
            </a:extLst>
          </p:cNvPr>
          <p:cNvSpPr>
            <a:spLocks noGrp="1"/>
          </p:cNvSpPr>
          <p:nvPr>
            <p:ph type="body" sz="quarter" idx="10" hasCustomPrompt="1"/>
          </p:nvPr>
        </p:nvSpPr>
        <p:spPr>
          <a:xfrm>
            <a:off x="512764" y="1433514"/>
            <a:ext cx="6436676" cy="1351665"/>
          </a:xfrm>
          <a:prstGeom prst="rect">
            <a:avLst/>
          </a:prstGeom>
        </p:spPr>
        <p:txBody>
          <a:bodyPr/>
          <a:lstStyle>
            <a:lvl1pPr marL="0" indent="0">
              <a:buFont typeface="Arial" panose="020B0604020202020204" pitchFamily="34" charset="0"/>
              <a:buNone/>
              <a:defRPr sz="2400">
                <a:solidFill>
                  <a:schemeClr val="tx1">
                    <a:lumMod val="75000"/>
                    <a:lumOff val="25000"/>
                  </a:schemeClr>
                </a:solidFill>
              </a:defRPr>
            </a:lvl1pPr>
            <a:lvl2pPr marL="457200" indent="0">
              <a:buClr>
                <a:srgbClr val="910B26"/>
              </a:buClr>
              <a:buNone/>
              <a:defRPr>
                <a:solidFill>
                  <a:schemeClr val="tx1">
                    <a:lumMod val="75000"/>
                    <a:lumOff val="25000"/>
                  </a:schemeClr>
                </a:solidFill>
              </a:defRPr>
            </a:lvl2pPr>
            <a:lvl3pPr>
              <a:buClr>
                <a:srgbClr val="910B26"/>
              </a:buClr>
              <a:defRPr>
                <a:solidFill>
                  <a:schemeClr val="tx1">
                    <a:lumMod val="75000"/>
                    <a:lumOff val="25000"/>
                  </a:schemeClr>
                </a:solidFill>
              </a:defRPr>
            </a:lvl3pPr>
            <a:lvl4pPr>
              <a:buClr>
                <a:srgbClr val="910B26"/>
              </a:buClr>
              <a:defRPr>
                <a:solidFill>
                  <a:schemeClr val="tx1">
                    <a:lumMod val="75000"/>
                    <a:lumOff val="25000"/>
                  </a:schemeClr>
                </a:solidFill>
              </a:defRPr>
            </a:lvl4pPr>
            <a:lvl5pPr>
              <a:buClr>
                <a:srgbClr val="910B26"/>
              </a:buClr>
              <a:defRPr>
                <a:solidFill>
                  <a:schemeClr val="tx1">
                    <a:lumMod val="75000"/>
                    <a:lumOff val="25000"/>
                  </a:schemeClr>
                </a:solidFill>
              </a:defRPr>
            </a:lvl5pPr>
          </a:lstStyle>
          <a:p>
            <a:pPr lvl="0"/>
            <a:r>
              <a:rPr lang="es-ES" dirty="0"/>
              <a:t>Texto</a:t>
            </a:r>
          </a:p>
          <a:p>
            <a:pPr lvl="0"/>
            <a:endParaRPr lang="es-ES" dirty="0"/>
          </a:p>
        </p:txBody>
      </p:sp>
      <p:pic>
        <p:nvPicPr>
          <p:cNvPr id="12" name="Imagen 11">
            <a:extLst>
              <a:ext uri="{FF2B5EF4-FFF2-40B4-BE49-F238E27FC236}">
                <a16:creationId xmlns:a16="http://schemas.microsoft.com/office/drawing/2014/main" id="{F9DE7157-94CA-F548-876C-387985C1D1EA}"/>
              </a:ext>
            </a:extLst>
          </p:cNvPr>
          <p:cNvPicPr>
            <a:picLocks noChangeAspect="1"/>
          </p:cNvPicPr>
          <p:nvPr userDrawn="1"/>
        </p:nvPicPr>
        <p:blipFill>
          <a:blip r:embed="rId2"/>
          <a:stretch>
            <a:fillRect/>
          </a:stretch>
        </p:blipFill>
        <p:spPr>
          <a:xfrm>
            <a:off x="10200641" y="228607"/>
            <a:ext cx="1828248" cy="899728"/>
          </a:xfrm>
          <a:prstGeom prst="rect">
            <a:avLst/>
          </a:prstGeom>
        </p:spPr>
      </p:pic>
    </p:spTree>
    <p:extLst>
      <p:ext uri="{BB962C8B-B14F-4D97-AF65-F5344CB8AC3E}">
        <p14:creationId xmlns:p14="http://schemas.microsoft.com/office/powerpoint/2010/main" val="69854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14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9B2CEF0-D42B-C54E-A834-D560B47944F7}"/>
              </a:ext>
            </a:extLst>
          </p:cNvPr>
          <p:cNvSpPr/>
          <p:nvPr userDrawn="1"/>
        </p:nvSpPr>
        <p:spPr>
          <a:xfrm>
            <a:off x="0" y="0"/>
            <a:ext cx="12192000" cy="4847669"/>
          </a:xfrm>
          <a:prstGeom prst="rect">
            <a:avLst/>
          </a:prstGeom>
          <a:solidFill>
            <a:srgbClr val="910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ectángulo 3">
            <a:extLst>
              <a:ext uri="{FF2B5EF4-FFF2-40B4-BE49-F238E27FC236}">
                <a16:creationId xmlns:a16="http://schemas.microsoft.com/office/drawing/2014/main" id="{7693D9FA-422B-294E-8743-8FE446A2A18D}"/>
              </a:ext>
            </a:extLst>
          </p:cNvPr>
          <p:cNvSpPr/>
          <p:nvPr userDrawn="1"/>
        </p:nvSpPr>
        <p:spPr>
          <a:xfrm>
            <a:off x="0" y="4847669"/>
            <a:ext cx="12192000" cy="232427"/>
          </a:xfrm>
          <a:prstGeom prst="rect">
            <a:avLst/>
          </a:prstGeom>
          <a:pattFill prst="ltVert">
            <a:fgClr>
              <a:schemeClr val="bg1">
                <a:lumMod val="75000"/>
              </a:schemeClr>
            </a:fgClr>
            <a:bgClr>
              <a:schemeClr val="bg1"/>
            </a:bgClr>
          </a:patt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a:extLst>
              <a:ext uri="{FF2B5EF4-FFF2-40B4-BE49-F238E27FC236}">
                <a16:creationId xmlns:a16="http://schemas.microsoft.com/office/drawing/2014/main" id="{696C2AD5-190D-8142-A918-F9C371883866}"/>
              </a:ext>
            </a:extLst>
          </p:cNvPr>
          <p:cNvPicPr>
            <a:picLocks noChangeAspect="1"/>
          </p:cNvPicPr>
          <p:nvPr userDrawn="1"/>
        </p:nvPicPr>
        <p:blipFill>
          <a:blip r:embed="rId2"/>
          <a:stretch>
            <a:fillRect/>
          </a:stretch>
        </p:blipFill>
        <p:spPr>
          <a:xfrm>
            <a:off x="4827821" y="5080096"/>
            <a:ext cx="2536354" cy="1248205"/>
          </a:xfrm>
          <a:prstGeom prst="rect">
            <a:avLst/>
          </a:prstGeom>
        </p:spPr>
      </p:pic>
      <p:sp>
        <p:nvSpPr>
          <p:cNvPr id="7" name="CuadroTexto 6">
            <a:extLst>
              <a:ext uri="{FF2B5EF4-FFF2-40B4-BE49-F238E27FC236}">
                <a16:creationId xmlns:a16="http://schemas.microsoft.com/office/drawing/2014/main" id="{2F5DA7DE-728F-B04F-8053-FF492DA9850A}"/>
              </a:ext>
            </a:extLst>
          </p:cNvPr>
          <p:cNvSpPr txBox="1"/>
          <p:nvPr userDrawn="1"/>
        </p:nvSpPr>
        <p:spPr>
          <a:xfrm>
            <a:off x="5500322" y="6212087"/>
            <a:ext cx="1191352" cy="307777"/>
          </a:xfrm>
          <a:prstGeom prst="rect">
            <a:avLst/>
          </a:prstGeom>
          <a:noFill/>
        </p:spPr>
        <p:txBody>
          <a:bodyPr wrap="none" rtlCol="0">
            <a:spAutoFit/>
          </a:bodyPr>
          <a:lstStyle/>
          <a:p>
            <a:r>
              <a:rPr lang="es-AR" sz="1400" dirty="0">
                <a:solidFill>
                  <a:schemeClr val="tx1">
                    <a:lumMod val="65000"/>
                    <a:lumOff val="35000"/>
                  </a:schemeClr>
                </a:solidFill>
              </a:rPr>
              <a:t>ucema.edu.ar</a:t>
            </a:r>
          </a:p>
        </p:txBody>
      </p:sp>
      <p:sp>
        <p:nvSpPr>
          <p:cNvPr id="9" name="Título 8">
            <a:extLst>
              <a:ext uri="{FF2B5EF4-FFF2-40B4-BE49-F238E27FC236}">
                <a16:creationId xmlns:a16="http://schemas.microsoft.com/office/drawing/2014/main" id="{BB10243B-91FC-5141-8856-7DA5256C2C47}"/>
              </a:ext>
            </a:extLst>
          </p:cNvPr>
          <p:cNvSpPr>
            <a:spLocks noGrp="1"/>
          </p:cNvSpPr>
          <p:nvPr>
            <p:ph type="title" hasCustomPrompt="1"/>
          </p:nvPr>
        </p:nvSpPr>
        <p:spPr>
          <a:xfrm>
            <a:off x="4296876" y="2214864"/>
            <a:ext cx="3598244" cy="711216"/>
          </a:xfrm>
          <a:prstGeom prst="rect">
            <a:avLst/>
          </a:prstGeom>
        </p:spPr>
        <p:txBody>
          <a:bodyPr/>
          <a:lstStyle>
            <a:lvl1pPr algn="ctr">
              <a:defRPr sz="3600" b="1">
                <a:solidFill>
                  <a:schemeClr val="bg1"/>
                </a:solidFill>
              </a:defRPr>
            </a:lvl1pPr>
          </a:lstStyle>
          <a:p>
            <a:r>
              <a:rPr lang="es-ES" dirty="0"/>
              <a:t>¡Gracias!</a:t>
            </a:r>
            <a:endParaRPr lang="es-AR" dirty="0"/>
          </a:p>
        </p:txBody>
      </p:sp>
    </p:spTree>
    <p:extLst>
      <p:ext uri="{BB962C8B-B14F-4D97-AF65-F5344CB8AC3E}">
        <p14:creationId xmlns:p14="http://schemas.microsoft.com/office/powerpoint/2010/main" val="198246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806046"/>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49" r:id="rId5"/>
    <p:sldLayoutId id="2147483658" r:id="rId6"/>
    <p:sldLayoutId id="2147483652" r:id="rId7"/>
    <p:sldLayoutId id="2147483657" r:id="rId8"/>
    <p:sldLayoutId id="214748365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eplit.com/languages/python3" TargetMode="External"/><Relationship Id="rId5" Type="http://schemas.openxmlformats.org/officeDocument/2006/relationships/hyperlink" Target="https://jsfiddle.net/"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28C8C75-98FC-A041-98B3-A4CA3698A8F7}"/>
              </a:ext>
            </a:extLst>
          </p:cNvPr>
          <p:cNvSpPr>
            <a:spLocks noGrp="1"/>
          </p:cNvSpPr>
          <p:nvPr>
            <p:ph type="title"/>
          </p:nvPr>
        </p:nvSpPr>
        <p:spPr>
          <a:xfrm>
            <a:off x="816544" y="1155822"/>
            <a:ext cx="8524404" cy="1098884"/>
          </a:xfrm>
        </p:spPr>
        <p:txBody>
          <a:bodyPr/>
          <a:lstStyle/>
          <a:p>
            <a:r>
              <a:rPr lang="es-AR" dirty="0"/>
              <a:t>LIND-2C Programación Web</a:t>
            </a:r>
            <a:br>
              <a:rPr lang="es-AR" dirty="0"/>
            </a:br>
            <a:r>
              <a:rPr lang="es-AR" sz="2400" dirty="0"/>
              <a:t>Introducción</a:t>
            </a:r>
            <a:br>
              <a:rPr lang="es-AR" sz="2400" dirty="0"/>
            </a:br>
            <a:r>
              <a:rPr lang="es-AR" sz="2400" dirty="0"/>
              <a:t>HTML</a:t>
            </a:r>
            <a:endParaRPr lang="es-AR" dirty="0"/>
          </a:p>
        </p:txBody>
      </p:sp>
      <p:sp>
        <p:nvSpPr>
          <p:cNvPr id="11" name="Marcador de texto 10">
            <a:extLst>
              <a:ext uri="{FF2B5EF4-FFF2-40B4-BE49-F238E27FC236}">
                <a16:creationId xmlns:a16="http://schemas.microsoft.com/office/drawing/2014/main" id="{E0880625-D531-BB4D-B863-2889B5D156C6}"/>
              </a:ext>
            </a:extLst>
          </p:cNvPr>
          <p:cNvSpPr>
            <a:spLocks noGrp="1"/>
          </p:cNvSpPr>
          <p:nvPr>
            <p:ph type="body" sz="quarter" idx="10"/>
          </p:nvPr>
        </p:nvSpPr>
        <p:spPr>
          <a:xfrm>
            <a:off x="787669" y="5808249"/>
            <a:ext cx="3838922" cy="376237"/>
          </a:xfrm>
        </p:spPr>
        <p:txBody>
          <a:bodyPr/>
          <a:lstStyle/>
          <a:p>
            <a:r>
              <a:rPr lang="es-AR" dirty="0" smtClean="0"/>
              <a:t>Lunes </a:t>
            </a:r>
            <a:r>
              <a:rPr lang="es-AR" dirty="0"/>
              <a:t>1</a:t>
            </a:r>
            <a:r>
              <a:rPr lang="es-AR" dirty="0" smtClean="0"/>
              <a:t> </a:t>
            </a:r>
            <a:r>
              <a:rPr lang="es-AR" dirty="0"/>
              <a:t>de agosto, </a:t>
            </a:r>
            <a:r>
              <a:rPr lang="es-AR" dirty="0" smtClean="0"/>
              <a:t>08:30 </a:t>
            </a:r>
            <a:r>
              <a:rPr lang="es-AR" dirty="0" err="1" smtClean="0"/>
              <a:t>hs</a:t>
            </a:r>
            <a:r>
              <a:rPr lang="es-AR" dirty="0" smtClean="0"/>
              <a:t>.</a:t>
            </a:r>
            <a:endParaRPr lang="es-AR" dirty="0"/>
          </a:p>
        </p:txBody>
      </p:sp>
      <p:sp>
        <p:nvSpPr>
          <p:cNvPr id="12" name="Marcador de texto 11">
            <a:extLst>
              <a:ext uri="{FF2B5EF4-FFF2-40B4-BE49-F238E27FC236}">
                <a16:creationId xmlns:a16="http://schemas.microsoft.com/office/drawing/2014/main" id="{E24BEF77-D8A9-4444-B4D8-2A0D15D2188B}"/>
              </a:ext>
            </a:extLst>
          </p:cNvPr>
          <p:cNvSpPr>
            <a:spLocks noGrp="1"/>
          </p:cNvSpPr>
          <p:nvPr>
            <p:ph type="body" sz="quarter" idx="11"/>
          </p:nvPr>
        </p:nvSpPr>
        <p:spPr>
          <a:xfrm>
            <a:off x="816544" y="2968283"/>
            <a:ext cx="4371472" cy="1044786"/>
          </a:xfrm>
        </p:spPr>
        <p:txBody>
          <a:bodyPr/>
          <a:lstStyle/>
          <a:p>
            <a:r>
              <a:rPr lang="es-ES" dirty="0" err="1" smtClean="0"/>
              <a:t>Tua</a:t>
            </a:r>
            <a:r>
              <a:rPr lang="es-ES" dirty="0" smtClean="0"/>
              <a:t>, David</a:t>
            </a:r>
          </a:p>
          <a:p>
            <a:r>
              <a:rPr lang="es-ES" dirty="0" smtClean="0"/>
              <a:t>Claudio Uccello</a:t>
            </a:r>
            <a:endParaRPr lang="es-AR" dirty="0" smtClean="0"/>
          </a:p>
          <a:p>
            <a:r>
              <a:rPr lang="es-AR" dirty="0" smtClean="0"/>
              <a:t>Mención especial: </a:t>
            </a:r>
            <a:r>
              <a:rPr lang="es-AR" dirty="0" err="1" smtClean="0"/>
              <a:t>Sirotinsky</a:t>
            </a:r>
            <a:r>
              <a:rPr lang="es-AR" dirty="0"/>
              <a:t>, Sergio</a:t>
            </a:r>
          </a:p>
        </p:txBody>
      </p:sp>
    </p:spTree>
    <p:extLst>
      <p:ext uri="{BB962C8B-B14F-4D97-AF65-F5344CB8AC3E}">
        <p14:creationId xmlns:p14="http://schemas.microsoft.com/office/powerpoint/2010/main" val="20163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8" y="531666"/>
            <a:ext cx="8167088" cy="584776"/>
          </a:xfrm>
        </p:spPr>
        <p:txBody>
          <a:bodyPr/>
          <a:lstStyle/>
          <a:p>
            <a:r>
              <a:rPr lang="es-AR" dirty="0"/>
              <a:t>Algunos ejemplos prácticos…</a:t>
            </a:r>
          </a:p>
        </p:txBody>
      </p:sp>
      <p:pic>
        <p:nvPicPr>
          <p:cNvPr id="11266" name="Picture 2" descr="Centro de ayu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53" y="1116442"/>
            <a:ext cx="2634018" cy="263401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LA NACION (@LANACION) | Twi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491" y="3151633"/>
            <a:ext cx="1877941" cy="1877941"/>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Cómo ser o Crear una Tienda Oficial en Mercado Libre ¿Qué se Necesita? |  Mira Cómo Se H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7625" y="1473006"/>
            <a:ext cx="3024353" cy="247651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9601" y="2508733"/>
            <a:ext cx="1633614" cy="2075460"/>
          </a:xfrm>
          <a:prstGeom prst="rect">
            <a:avLst/>
          </a:prstGeom>
        </p:spPr>
      </p:pic>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8945" y="4788190"/>
            <a:ext cx="1820879" cy="1820879"/>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164" y="3860666"/>
            <a:ext cx="2179093" cy="1447054"/>
          </a:xfrm>
          <a:prstGeom prst="rect">
            <a:avLst/>
          </a:prstGeom>
        </p:spPr>
      </p:pic>
    </p:spTree>
    <p:extLst>
      <p:ext uri="{BB962C8B-B14F-4D97-AF65-F5344CB8AC3E}">
        <p14:creationId xmlns:p14="http://schemas.microsoft.com/office/powerpoint/2010/main" val="1854845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8" y="531666"/>
            <a:ext cx="8167088" cy="584776"/>
          </a:xfrm>
        </p:spPr>
        <p:txBody>
          <a:bodyPr/>
          <a:lstStyle/>
          <a:p>
            <a:r>
              <a:rPr lang="es-AR" dirty="0"/>
              <a:t>O visto con un poco de humor…</a:t>
            </a:r>
          </a:p>
        </p:txBody>
      </p:sp>
      <p:pic>
        <p:nvPicPr>
          <p:cNvPr id="13318" name="Picture 6" descr="Кто есть кто в IT. Чем занимаются PM-ы, frontend- и backend-девелоперы и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00" y="1564872"/>
            <a:ext cx="3971925" cy="487680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Programming: Front end vs. Back end | Programmer humor, Programmer jokes,  Programming hum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008" y="1349043"/>
            <a:ext cx="3542968" cy="3542968"/>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Backend vs Frontend | Meme template, Create memes, Funny me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8381" y="3919056"/>
            <a:ext cx="2887876" cy="272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571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(Pre)Historia del desarrollo de aplicaciones</a:t>
            </a:r>
          </a:p>
        </p:txBody>
      </p:sp>
      <p:pic>
        <p:nvPicPr>
          <p:cNvPr id="3074" name="Picture 2" descr="Historia de Python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025" y="1731998"/>
            <a:ext cx="1121050" cy="1121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9 Reasons for Converting Desktop Application to Web Application | GBK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20" y="2292523"/>
            <a:ext cx="2823697" cy="15883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ómo actualizar Java en tu ordenad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530" y="3523294"/>
            <a:ext cx="2983410" cy="113866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774208" y="5332210"/>
            <a:ext cx="8952931" cy="1323439"/>
          </a:xfrm>
          <a:prstGeom prst="rect">
            <a:avLst/>
          </a:prstGeom>
          <a:noFill/>
        </p:spPr>
        <p:txBody>
          <a:bodyPr wrap="square" rtlCol="0">
            <a:spAutoFit/>
          </a:bodyPr>
          <a:lstStyle/>
          <a:p>
            <a:pPr algn="ctr"/>
            <a:r>
              <a:rPr lang="es-AR" sz="4000" dirty="0"/>
              <a:t>Librerías gráficas para desarrollo de aplicaciones de escritorio</a:t>
            </a:r>
          </a:p>
        </p:txBody>
      </p:sp>
      <p:sp>
        <p:nvSpPr>
          <p:cNvPr id="9" name="CuadroTexto 8"/>
          <p:cNvSpPr txBox="1"/>
          <p:nvPr/>
        </p:nvSpPr>
        <p:spPr>
          <a:xfrm>
            <a:off x="7435754" y="1937508"/>
            <a:ext cx="3173695" cy="707886"/>
          </a:xfrm>
          <a:prstGeom prst="rect">
            <a:avLst/>
          </a:prstGeom>
          <a:noFill/>
        </p:spPr>
        <p:txBody>
          <a:bodyPr wrap="square" rtlCol="0">
            <a:spAutoFit/>
          </a:bodyPr>
          <a:lstStyle/>
          <a:p>
            <a:r>
              <a:rPr lang="es-AR" sz="4000" dirty="0" err="1"/>
              <a:t>Tkinter</a:t>
            </a:r>
            <a:endParaRPr lang="es-AR" sz="4000" dirty="0"/>
          </a:p>
        </p:txBody>
      </p:sp>
      <p:sp>
        <p:nvSpPr>
          <p:cNvPr id="10" name="CuadroTexto 9"/>
          <p:cNvSpPr txBox="1"/>
          <p:nvPr/>
        </p:nvSpPr>
        <p:spPr>
          <a:xfrm>
            <a:off x="7435754" y="3738685"/>
            <a:ext cx="3173695" cy="707886"/>
          </a:xfrm>
          <a:prstGeom prst="rect">
            <a:avLst/>
          </a:prstGeom>
          <a:noFill/>
        </p:spPr>
        <p:txBody>
          <a:bodyPr wrap="square" rtlCol="0">
            <a:spAutoFit/>
          </a:bodyPr>
          <a:lstStyle/>
          <a:p>
            <a:r>
              <a:rPr lang="es-AR" sz="4000" dirty="0"/>
              <a:t>Swing</a:t>
            </a:r>
          </a:p>
        </p:txBody>
      </p:sp>
      <p:pic>
        <p:nvPicPr>
          <p:cNvPr id="3080" name="Picture 8" descr="Dibujo de tecnologia pintado por en Dibujos.net el día 27-03-20 a las  21:57:23. Imprime, pinta o colorea tus propios dibuj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841" y="2242911"/>
            <a:ext cx="2505738" cy="196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21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Internet. Un poco de historia. </a:t>
            </a:r>
          </a:p>
        </p:txBody>
      </p:sp>
      <p:pic>
        <p:nvPicPr>
          <p:cNvPr id="9218" name="Picture 2" descr="Tipos de REDES DE COMPUTADORAS [REDES de ORDENADORES] - Concepto Informát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283" y="2162448"/>
            <a:ext cx="3624855" cy="338505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sí se transformó, en 25 años, la World Wide Web en bien públ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714" y="1889493"/>
            <a:ext cx="3517073" cy="180352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Qué es netscape? ~ LA INFORMA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268" y="4383341"/>
            <a:ext cx="1679967" cy="153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38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Navegadores</a:t>
            </a:r>
          </a:p>
        </p:txBody>
      </p:sp>
      <p:pic>
        <p:nvPicPr>
          <p:cNvPr id="4098" name="Picture 2" descr="Google Chrome 88 ya disponible en Google Play: capturas de pantalla en modo  incógnito y más noveda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88" y="2125591"/>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rchivo:Mozilla Firefox logo 2013.svg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287" y="2249322"/>
            <a:ext cx="1500755" cy="159076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ual del usuario de Safari para Mac - Soporte técnico de App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35" y="4055537"/>
            <a:ext cx="1587405" cy="158740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rchivo:Internet Explorer 10+11 logo.svg - Wikipedia, la enciclopedia lib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315" y="3978836"/>
            <a:ext cx="1562728" cy="153407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Crean mapa que muestra dónde se hacen más memes en Santiago « Via 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9705" y="303999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P92 IT Solutions - HTML, CSS and JavaScrip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4106" y="2006221"/>
            <a:ext cx="3761333" cy="376133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9321421" y="5412109"/>
            <a:ext cx="2197290" cy="461665"/>
          </a:xfrm>
          <a:prstGeom prst="rect">
            <a:avLst/>
          </a:prstGeom>
          <a:noFill/>
        </p:spPr>
        <p:txBody>
          <a:bodyPr wrap="square" rtlCol="0">
            <a:spAutoFit/>
          </a:bodyPr>
          <a:lstStyle/>
          <a:p>
            <a:r>
              <a:rPr lang="es-AR" sz="2400" dirty="0"/>
              <a:t>Página Web</a:t>
            </a:r>
          </a:p>
        </p:txBody>
      </p:sp>
    </p:spTree>
    <p:extLst>
      <p:ext uri="{BB962C8B-B14F-4D97-AF65-F5344CB8AC3E}">
        <p14:creationId xmlns:p14="http://schemas.microsoft.com/office/powerpoint/2010/main" val="98821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8" y="531666"/>
            <a:ext cx="7681218" cy="584776"/>
          </a:xfrm>
        </p:spPr>
        <p:txBody>
          <a:bodyPr/>
          <a:lstStyle/>
          <a:p>
            <a:r>
              <a:rPr lang="es-AR" dirty="0"/>
              <a:t>Pero… ¿qué son HTML, CSS y JS? </a:t>
            </a:r>
          </a:p>
        </p:txBody>
      </p:sp>
      <p:pic>
        <p:nvPicPr>
          <p:cNvPr id="5122" name="Picture 2" descr="Qué es HTML/CSS/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975" y="1677555"/>
            <a:ext cx="9220687" cy="404755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951630" y="5932646"/>
            <a:ext cx="1501253" cy="369332"/>
          </a:xfrm>
          <a:prstGeom prst="rect">
            <a:avLst/>
          </a:prstGeom>
          <a:noFill/>
        </p:spPr>
        <p:txBody>
          <a:bodyPr wrap="square" rtlCol="0">
            <a:spAutoFit/>
          </a:bodyPr>
          <a:lstStyle/>
          <a:p>
            <a:r>
              <a:rPr lang="es-AR" dirty="0"/>
              <a:t>Contenido</a:t>
            </a:r>
          </a:p>
        </p:txBody>
      </p:sp>
      <p:sp>
        <p:nvSpPr>
          <p:cNvPr id="11" name="CuadroTexto 10"/>
          <p:cNvSpPr txBox="1"/>
          <p:nvPr/>
        </p:nvSpPr>
        <p:spPr>
          <a:xfrm>
            <a:off x="5366169" y="5932647"/>
            <a:ext cx="1501253" cy="369332"/>
          </a:xfrm>
          <a:prstGeom prst="rect">
            <a:avLst/>
          </a:prstGeom>
          <a:noFill/>
        </p:spPr>
        <p:txBody>
          <a:bodyPr wrap="square" rtlCol="0">
            <a:spAutoFit/>
          </a:bodyPr>
          <a:lstStyle/>
          <a:p>
            <a:r>
              <a:rPr lang="es-AR" dirty="0"/>
              <a:t>Estética</a:t>
            </a:r>
          </a:p>
        </p:txBody>
      </p:sp>
      <p:sp>
        <p:nvSpPr>
          <p:cNvPr id="12" name="CuadroTexto 11"/>
          <p:cNvSpPr txBox="1"/>
          <p:nvPr/>
        </p:nvSpPr>
        <p:spPr>
          <a:xfrm>
            <a:off x="8065828" y="5958087"/>
            <a:ext cx="2702256" cy="369332"/>
          </a:xfrm>
          <a:prstGeom prst="rect">
            <a:avLst/>
          </a:prstGeom>
          <a:noFill/>
        </p:spPr>
        <p:txBody>
          <a:bodyPr wrap="square" rtlCol="0">
            <a:spAutoFit/>
          </a:bodyPr>
          <a:lstStyle/>
          <a:p>
            <a:r>
              <a:rPr lang="es-AR" dirty="0"/>
              <a:t>Dinamismo… ¡le da vida!</a:t>
            </a:r>
          </a:p>
        </p:txBody>
      </p:sp>
    </p:spTree>
    <p:extLst>
      <p:ext uri="{BB962C8B-B14F-4D97-AF65-F5344CB8AC3E}">
        <p14:creationId xmlns:p14="http://schemas.microsoft.com/office/powerpoint/2010/main" val="117140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8972307" cy="584776"/>
          </a:xfrm>
        </p:spPr>
        <p:txBody>
          <a:bodyPr/>
          <a:lstStyle/>
          <a:p>
            <a:r>
              <a:rPr lang="es-AR" dirty="0"/>
              <a:t>Evolución en el desarrollo de aplicaciones </a:t>
            </a:r>
          </a:p>
        </p:txBody>
      </p:sp>
      <p:pic>
        <p:nvPicPr>
          <p:cNvPr id="6146" name="Picture 2" descr="Essentials of Web Applications - Finfow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87" y="2632288"/>
            <a:ext cx="3902184" cy="23900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HP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524" y="2809742"/>
            <a:ext cx="3747685" cy="2023750"/>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curvada hacia arriba 2"/>
          <p:cNvSpPr/>
          <p:nvPr/>
        </p:nvSpPr>
        <p:spPr>
          <a:xfrm rot="10800000">
            <a:off x="4162566" y="1774208"/>
            <a:ext cx="3248167" cy="131018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6150" name="Picture 6" descr="Ejercicios HTML+CSS+JS - Jesús Martíne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295" y="2529525"/>
            <a:ext cx="1235801" cy="110973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alera y bastón: vectores, gráficos, imágenes vectoriales | Depositphot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325" y="3821617"/>
            <a:ext cx="1674647" cy="285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069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10473561" cy="584776"/>
          </a:xfrm>
        </p:spPr>
        <p:txBody>
          <a:bodyPr/>
          <a:lstStyle/>
          <a:p>
            <a:r>
              <a:rPr lang="es-AR" sz="3400" dirty="0"/>
              <a:t>Paradigma moderno en el desarrollo de aplicaciones </a:t>
            </a:r>
          </a:p>
        </p:txBody>
      </p:sp>
      <p:pic>
        <p:nvPicPr>
          <p:cNvPr id="3" name="Picture 2" descr="Essentials of Web Applications - Finfow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87" y="2632288"/>
            <a:ext cx="3902184" cy="2390088"/>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curvada hacia arriba 4"/>
          <p:cNvSpPr/>
          <p:nvPr/>
        </p:nvSpPr>
        <p:spPr>
          <a:xfrm rot="10800000">
            <a:off x="4162565" y="1774207"/>
            <a:ext cx="4315524" cy="131018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7" name="Picture 6" descr="Ejercicios HTML+CSS+JS - Jesús Martíne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078" y="5325589"/>
            <a:ext cx="1235801" cy="110973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287 Girl Programmer Illustrations &amp;amp; Clip Art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209" y="4043801"/>
            <a:ext cx="2090236" cy="256357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637730" y="1712913"/>
            <a:ext cx="2361063" cy="523220"/>
          </a:xfrm>
          <a:prstGeom prst="rect">
            <a:avLst/>
          </a:prstGeom>
          <a:noFill/>
        </p:spPr>
        <p:txBody>
          <a:bodyPr wrap="square" rtlCol="0">
            <a:spAutoFit/>
          </a:bodyPr>
          <a:lstStyle/>
          <a:p>
            <a:r>
              <a:rPr lang="es-AR" sz="2800" dirty="0"/>
              <a:t>FRONTEND</a:t>
            </a:r>
          </a:p>
        </p:txBody>
      </p:sp>
      <p:sp>
        <p:nvSpPr>
          <p:cNvPr id="10" name="CuadroTexto 9"/>
          <p:cNvSpPr txBox="1"/>
          <p:nvPr/>
        </p:nvSpPr>
        <p:spPr>
          <a:xfrm>
            <a:off x="8625385" y="1774207"/>
            <a:ext cx="2361063" cy="523220"/>
          </a:xfrm>
          <a:prstGeom prst="rect">
            <a:avLst/>
          </a:prstGeom>
          <a:noFill/>
        </p:spPr>
        <p:txBody>
          <a:bodyPr wrap="square" rtlCol="0">
            <a:spAutoFit/>
          </a:bodyPr>
          <a:lstStyle/>
          <a:p>
            <a:r>
              <a:rPr lang="es-AR" sz="2800" dirty="0"/>
              <a:t>BACKEND</a:t>
            </a:r>
          </a:p>
        </p:txBody>
      </p:sp>
      <p:sp>
        <p:nvSpPr>
          <p:cNvPr id="9" name="CuadroTexto 8"/>
          <p:cNvSpPr txBox="1"/>
          <p:nvPr/>
        </p:nvSpPr>
        <p:spPr>
          <a:xfrm>
            <a:off x="5948085" y="1974523"/>
            <a:ext cx="1009935" cy="400110"/>
          </a:xfrm>
          <a:prstGeom prst="rect">
            <a:avLst/>
          </a:prstGeom>
          <a:noFill/>
        </p:spPr>
        <p:txBody>
          <a:bodyPr wrap="square" rtlCol="0">
            <a:spAutoFit/>
          </a:bodyPr>
          <a:lstStyle/>
          <a:p>
            <a:r>
              <a:rPr lang="es-AR" sz="2000" dirty="0"/>
              <a:t>DATOS</a:t>
            </a:r>
          </a:p>
        </p:txBody>
      </p:sp>
      <p:pic>
        <p:nvPicPr>
          <p:cNvPr id="7172" name="Picture 4" descr="Archivo:Python-logo-notext.svg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5385" y="2577696"/>
            <a:ext cx="1579207" cy="157920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niciar en Node JS (Instalación y configuración de servidor web en windows)  | by Nubeden | Nubeden desarrollo web | 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090" y="4388691"/>
            <a:ext cx="1873795" cy="187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6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10473561" cy="584776"/>
          </a:xfrm>
        </p:spPr>
        <p:txBody>
          <a:bodyPr/>
          <a:lstStyle/>
          <a:p>
            <a:r>
              <a:rPr lang="es-AR" sz="3400" dirty="0"/>
              <a:t>Cloud Computing</a:t>
            </a:r>
          </a:p>
        </p:txBody>
      </p:sp>
      <p:pic>
        <p:nvPicPr>
          <p:cNvPr id="8194" name="Picture 2" descr="25 Lujo Planisferio Dibuj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239" y="1555300"/>
            <a:ext cx="8538047" cy="469635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ibujos Animados Niña Jugando Un Ordenador Portátil Ilustraciones  Vectoriales, Clip Art Vectorizado Libre De Derechos. Image 758453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150" y="5000269"/>
            <a:ext cx="1218966" cy="15370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Ejercicios HTML+CSS+JS - Jesús Martíne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358" y="2664277"/>
            <a:ext cx="532514" cy="4781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rchivo:Python-logo-notext.svg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794" y="4133541"/>
            <a:ext cx="465755" cy="4657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niciar en Node JS (Instalación y configuración de servidor web en windows)  | by Nubeden | Nubeden desarrollo web | 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577" y="4784476"/>
            <a:ext cx="638614" cy="63861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cono Api Gratis de sistem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0280" y="2450177"/>
            <a:ext cx="428199" cy="42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39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27AE4BA-4ED2-DA4A-BE6C-8558B255D232}"/>
              </a:ext>
            </a:extLst>
          </p:cNvPr>
          <p:cNvSpPr>
            <a:spLocks noGrp="1"/>
          </p:cNvSpPr>
          <p:nvPr>
            <p:ph type="title"/>
          </p:nvPr>
        </p:nvSpPr>
        <p:spPr/>
        <p:txBody>
          <a:bodyPr/>
          <a:lstStyle/>
          <a:p>
            <a:r>
              <a:rPr lang="es-AR" dirty="0"/>
              <a:t>¡A desarrollar </a:t>
            </a:r>
            <a:r>
              <a:rPr lang="es-AR" dirty="0" err="1"/>
              <a:t>frontends</a:t>
            </a:r>
            <a:r>
              <a:rPr lang="es-AR" dirty="0"/>
              <a:t>!</a:t>
            </a:r>
          </a:p>
        </p:txBody>
      </p:sp>
      <p:sp>
        <p:nvSpPr>
          <p:cNvPr id="12" name="Marcador de texto 11">
            <a:extLst>
              <a:ext uri="{FF2B5EF4-FFF2-40B4-BE49-F238E27FC236}">
                <a16:creationId xmlns:a16="http://schemas.microsoft.com/office/drawing/2014/main" id="{84E82CD6-70A7-254E-8B05-A6CF1F9B9422}"/>
              </a:ext>
            </a:extLst>
          </p:cNvPr>
          <p:cNvSpPr>
            <a:spLocks noGrp="1"/>
          </p:cNvSpPr>
          <p:nvPr>
            <p:ph type="body" sz="quarter" idx="10"/>
          </p:nvPr>
        </p:nvSpPr>
        <p:spPr/>
        <p:txBody>
          <a:bodyPr/>
          <a:lstStyle/>
          <a:p>
            <a:r>
              <a:rPr lang="es-AR" dirty="0"/>
              <a:t>Ahora sí, llegó el momento de comenzar a programar un </a:t>
            </a:r>
            <a:r>
              <a:rPr lang="es-AR" dirty="0" err="1"/>
              <a:t>frontend</a:t>
            </a:r>
            <a:r>
              <a:rPr lang="es-AR" dirty="0"/>
              <a:t>. El primer paso consistirá en cargar el contenido estático de la página, para lo cual deberemos conocer HTML. Aprenderemos cómo es su </a:t>
            </a:r>
            <a:r>
              <a:rPr lang="es-ES" dirty="0"/>
              <a:t>estructura, semántica y las etiquetas más relevantes</a:t>
            </a:r>
            <a:r>
              <a:rPr lang="es-AR" dirty="0"/>
              <a:t>. También entenderemos qué son los atributos y cuáles podremos usar para darle mayor riqueza a las etiquetas. </a:t>
            </a:r>
          </a:p>
          <a:p>
            <a:endParaRPr lang="es-AR" dirty="0"/>
          </a:p>
        </p:txBody>
      </p:sp>
      <p:pic>
        <p:nvPicPr>
          <p:cNvPr id="10242" name="Picture 2" descr="HTML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252" y="531666"/>
            <a:ext cx="4584748" cy="458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9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Quiénes Somos…</a:t>
            </a:r>
          </a:p>
        </p:txBody>
      </p:sp>
      <p:sp>
        <p:nvSpPr>
          <p:cNvPr id="11" name="CuadroTexto 10"/>
          <p:cNvSpPr txBox="1"/>
          <p:nvPr/>
        </p:nvSpPr>
        <p:spPr>
          <a:xfrm>
            <a:off x="1584993" y="1614135"/>
            <a:ext cx="5852869" cy="1661993"/>
          </a:xfrm>
          <a:prstGeom prst="rect">
            <a:avLst/>
          </a:prstGeom>
          <a:noFill/>
        </p:spPr>
        <p:txBody>
          <a:bodyPr wrap="square" rtlCol="0">
            <a:spAutoFit/>
          </a:bodyPr>
          <a:lstStyle/>
          <a:p>
            <a:r>
              <a:rPr lang="es-AR" sz="3600" dirty="0" err="1" smtClean="0"/>
              <a:t>Tua</a:t>
            </a:r>
            <a:r>
              <a:rPr lang="es-AR" sz="3600" dirty="0" smtClean="0"/>
              <a:t> David</a:t>
            </a:r>
            <a:endParaRPr lang="es-AR" sz="3600" dirty="0"/>
          </a:p>
          <a:p>
            <a:r>
              <a:rPr lang="es-AR" sz="2400" dirty="0" smtClean="0"/>
              <a:t>Ingeniero </a:t>
            </a:r>
            <a:r>
              <a:rPr lang="es-AR" sz="2400" dirty="0"/>
              <a:t>en </a:t>
            </a:r>
            <a:r>
              <a:rPr lang="es-AR" sz="2400" dirty="0" smtClean="0"/>
              <a:t>Informática - Clases </a:t>
            </a:r>
            <a:r>
              <a:rPr lang="es-AR" sz="2400" dirty="0"/>
              <a:t>Teóricas</a:t>
            </a:r>
          </a:p>
          <a:p>
            <a:r>
              <a:rPr lang="es-AR" dirty="0"/>
              <a:t>(dgtua@ucema.edu.ar)</a:t>
            </a:r>
          </a:p>
          <a:p>
            <a:endParaRPr lang="es-AR" sz="2400" dirty="0"/>
          </a:p>
        </p:txBody>
      </p:sp>
      <p:sp>
        <p:nvSpPr>
          <p:cNvPr id="12" name="CuadroTexto 11"/>
          <p:cNvSpPr txBox="1"/>
          <p:nvPr/>
        </p:nvSpPr>
        <p:spPr>
          <a:xfrm>
            <a:off x="1529306" y="4020043"/>
            <a:ext cx="5908556" cy="1292662"/>
          </a:xfrm>
          <a:prstGeom prst="rect">
            <a:avLst/>
          </a:prstGeom>
          <a:noFill/>
        </p:spPr>
        <p:txBody>
          <a:bodyPr wrap="square" rtlCol="0">
            <a:spAutoFit/>
          </a:bodyPr>
          <a:lstStyle/>
          <a:p>
            <a:r>
              <a:rPr lang="es-AR" sz="3600" dirty="0" smtClean="0"/>
              <a:t>Claudio </a:t>
            </a:r>
            <a:r>
              <a:rPr lang="es-AR" sz="3600" dirty="0" smtClean="0"/>
              <a:t>Uccello</a:t>
            </a:r>
            <a:endParaRPr lang="es-AR" sz="3600" dirty="0"/>
          </a:p>
          <a:p>
            <a:r>
              <a:rPr lang="es-AR" sz="2400" dirty="0" smtClean="0"/>
              <a:t>Licenciado en </a:t>
            </a:r>
            <a:r>
              <a:rPr lang="es-AR" sz="2400" dirty="0"/>
              <a:t>D</a:t>
            </a:r>
            <a:r>
              <a:rPr lang="es-AR" sz="2400" dirty="0" smtClean="0"/>
              <a:t>iseño Gráfico</a:t>
            </a:r>
            <a:r>
              <a:rPr lang="es-AR" sz="2400" dirty="0"/>
              <a:t> </a:t>
            </a:r>
            <a:r>
              <a:rPr lang="es-AR" sz="2400" dirty="0" smtClean="0"/>
              <a:t>- Clases </a:t>
            </a:r>
            <a:r>
              <a:rPr lang="es-AR" sz="2400" dirty="0"/>
              <a:t>Prácticas</a:t>
            </a:r>
          </a:p>
          <a:p>
            <a:r>
              <a:rPr lang="es-AR" dirty="0" smtClean="0"/>
              <a:t>(cauccello@ucema.edu.ar)</a:t>
            </a:r>
            <a:endParaRPr lang="es-AR" sz="2400" dirty="0"/>
          </a:p>
        </p:txBody>
      </p:sp>
    </p:spTree>
    <p:extLst>
      <p:ext uri="{BB962C8B-B14F-4D97-AF65-F5344CB8AC3E}">
        <p14:creationId xmlns:p14="http://schemas.microsoft.com/office/powerpoint/2010/main" val="52130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¿Qué es HTML? Conceptos generales</a:t>
            </a:r>
          </a:p>
        </p:txBody>
      </p:sp>
      <p:pic>
        <p:nvPicPr>
          <p:cNvPr id="7" name="Picture 2" descr="HTML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6" y="1910089"/>
            <a:ext cx="3316406" cy="331640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4585648" y="1623486"/>
            <a:ext cx="7315200" cy="4678204"/>
          </a:xfrm>
          <a:prstGeom prst="rect">
            <a:avLst/>
          </a:prstGeom>
          <a:noFill/>
        </p:spPr>
        <p:txBody>
          <a:bodyPr wrap="square" rtlCol="0">
            <a:spAutoFit/>
          </a:bodyPr>
          <a:lstStyle/>
          <a:p>
            <a:pPr marL="285750" indent="-285750">
              <a:buFont typeface="Wingdings" panose="05000000000000000000" pitchFamily="2" charset="2"/>
              <a:buChar char="q"/>
            </a:pPr>
            <a:r>
              <a:rPr lang="es-AR" sz="2000" dirty="0"/>
              <a:t>Son las siglas de </a:t>
            </a:r>
            <a:r>
              <a:rPr lang="es-AR" sz="2000" b="1" i="1" dirty="0" err="1"/>
              <a:t>HyperText</a:t>
            </a:r>
            <a:r>
              <a:rPr lang="es-AR" sz="2000" b="1" i="1" dirty="0"/>
              <a:t> </a:t>
            </a:r>
            <a:r>
              <a:rPr lang="es-AR" sz="2000" b="1" i="1" dirty="0" err="1"/>
              <a:t>Markup</a:t>
            </a:r>
            <a:r>
              <a:rPr lang="es-AR" sz="2000" b="1" i="1" dirty="0"/>
              <a:t> </a:t>
            </a:r>
            <a:r>
              <a:rPr lang="es-AR" sz="2000" b="1" i="1" dirty="0" err="1"/>
              <a:t>Language</a:t>
            </a:r>
            <a:r>
              <a:rPr lang="es-AR" sz="2000" i="1" dirty="0"/>
              <a:t> (lenguaje de marcado de hipertexto)</a:t>
            </a:r>
          </a:p>
          <a:p>
            <a:pPr marL="285750" indent="-285750">
              <a:buFont typeface="Wingdings" panose="05000000000000000000" pitchFamily="2" charset="2"/>
              <a:buChar char="q"/>
            </a:pPr>
            <a:r>
              <a:rPr lang="es-AR" sz="2000" i="1" dirty="0"/>
              <a:t>Su versión más reciente, y usada en la actualidad, es la 5</a:t>
            </a:r>
          </a:p>
          <a:p>
            <a:pPr marL="285750" indent="-285750">
              <a:buFont typeface="Wingdings" panose="05000000000000000000" pitchFamily="2" charset="2"/>
              <a:buChar char="q"/>
            </a:pPr>
            <a:r>
              <a:rPr lang="es-AR" sz="2000" i="1" dirty="0"/>
              <a:t>Es un estándar que permite la programación de páginas web</a:t>
            </a:r>
            <a:r>
              <a:rPr lang="es-AR" sz="2000" dirty="0"/>
              <a:t>. La evolución de dicho estándar está a cargo del consorcio W3C</a:t>
            </a:r>
          </a:p>
          <a:p>
            <a:pPr marL="285750" indent="-285750">
              <a:buFont typeface="Wingdings" panose="05000000000000000000" pitchFamily="2" charset="2"/>
              <a:buChar char="q"/>
            </a:pPr>
            <a:r>
              <a:rPr lang="es-AR" sz="2000" i="1" dirty="0"/>
              <a:t>Mediante HTML podremos incorporar contenido a una página, como imágenes, texto, hipervínculos (links a otros sitios por ejemplo), etc.</a:t>
            </a:r>
          </a:p>
          <a:p>
            <a:pPr marL="285750" indent="-285750">
              <a:buFont typeface="Wingdings" panose="05000000000000000000" pitchFamily="2" charset="2"/>
              <a:buChar char="q"/>
            </a:pPr>
            <a:r>
              <a:rPr lang="es-AR" sz="2000" i="1" dirty="0"/>
              <a:t>Todos los navegadores saben interpretar HTML y mostrar el contenido del archivo</a:t>
            </a:r>
          </a:p>
          <a:p>
            <a:pPr marL="285750" indent="-285750">
              <a:buFont typeface="Wingdings" panose="05000000000000000000" pitchFamily="2" charset="2"/>
              <a:buChar char="q"/>
            </a:pPr>
            <a:r>
              <a:rPr lang="es-AR" sz="2000" i="1" dirty="0"/>
              <a:t>Los archivos deben tener extensión </a:t>
            </a:r>
            <a:r>
              <a:rPr lang="es-AR" sz="2000" i="1" dirty="0" err="1"/>
              <a:t>html</a:t>
            </a:r>
            <a:r>
              <a:rPr lang="es-AR" sz="2000" i="1" dirty="0"/>
              <a:t> y de esta manera podrán ser abiertos por el navegador</a:t>
            </a:r>
          </a:p>
          <a:p>
            <a:pPr marL="285750" indent="-285750">
              <a:buFont typeface="Wingdings" panose="05000000000000000000" pitchFamily="2" charset="2"/>
              <a:buChar char="q"/>
            </a:pPr>
            <a:r>
              <a:rPr lang="es-AR" sz="2000" dirty="0"/>
              <a:t>Se pueden escribir con cualquier programa editor de textos. Nosotros utilizaremos un IDE</a:t>
            </a:r>
          </a:p>
          <a:p>
            <a:r>
              <a:rPr lang="es-AR" sz="2000" i="1" dirty="0"/>
              <a:t> </a:t>
            </a:r>
          </a:p>
        </p:txBody>
      </p:sp>
      <p:sp>
        <p:nvSpPr>
          <p:cNvPr id="2" name="CuadroTexto 1"/>
          <p:cNvSpPr txBox="1"/>
          <p:nvPr/>
        </p:nvSpPr>
        <p:spPr>
          <a:xfrm>
            <a:off x="941696" y="5696976"/>
            <a:ext cx="3070746" cy="830997"/>
          </a:xfrm>
          <a:prstGeom prst="rect">
            <a:avLst/>
          </a:prstGeom>
          <a:noFill/>
        </p:spPr>
        <p:txBody>
          <a:bodyPr wrap="square" rtlCol="0">
            <a:spAutoFit/>
          </a:bodyPr>
          <a:lstStyle/>
          <a:p>
            <a:r>
              <a:rPr lang="es-AR" sz="2400" b="1" dirty="0"/>
              <a:t>NO ES UN LENGUAJE DE PROGRAMACION</a:t>
            </a:r>
          </a:p>
        </p:txBody>
      </p:sp>
    </p:spTree>
    <p:extLst>
      <p:ext uri="{BB962C8B-B14F-4D97-AF65-F5344CB8AC3E}">
        <p14:creationId xmlns:p14="http://schemas.microsoft.com/office/powerpoint/2010/main" val="330213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Sintaxis básica de HTML. Etiquetas</a:t>
            </a:r>
          </a:p>
        </p:txBody>
      </p:sp>
      <p:pic>
        <p:nvPicPr>
          <p:cNvPr id="14342" name="Picture 6" descr="Importancia de las etiquetas HTML para el SEO | SEO Valladol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191" y="1376661"/>
            <a:ext cx="2560329" cy="16002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4149" y="1453489"/>
            <a:ext cx="8437042" cy="1508105"/>
          </a:xfrm>
          <a:prstGeom prst="rect">
            <a:avLst/>
          </a:prstGeom>
          <a:noFill/>
        </p:spPr>
        <p:txBody>
          <a:bodyPr wrap="square" rtlCol="0">
            <a:spAutoFit/>
          </a:bodyPr>
          <a:lstStyle/>
          <a:p>
            <a:r>
              <a:rPr lang="es-AR" sz="2000" dirty="0"/>
              <a:t>El HTML se escribe en forma de etiquetas. Cada etiqueta debe estar rodeada por los signos </a:t>
            </a:r>
            <a:r>
              <a:rPr lang="es-AR" sz="2000" b="1" dirty="0"/>
              <a:t>“&lt;“</a:t>
            </a:r>
            <a:r>
              <a:rPr lang="es-AR" sz="2000" dirty="0"/>
              <a:t> y  </a:t>
            </a:r>
            <a:r>
              <a:rPr lang="es-AR" sz="2000" b="1" dirty="0"/>
              <a:t>“&gt;”.</a:t>
            </a:r>
            <a:r>
              <a:rPr lang="es-AR" sz="2000" dirty="0"/>
              <a:t> Por ejemplo:</a:t>
            </a:r>
          </a:p>
          <a:p>
            <a:endParaRPr lang="es-AR" sz="2000" dirty="0"/>
          </a:p>
          <a:p>
            <a:pPr algn="ctr"/>
            <a:r>
              <a:rPr lang="es-AR" sz="3200" dirty="0"/>
              <a:t>&lt;mi-etiqueta&gt;</a:t>
            </a:r>
          </a:p>
        </p:txBody>
      </p:sp>
      <p:sp>
        <p:nvSpPr>
          <p:cNvPr id="7" name="CuadroTexto 6"/>
          <p:cNvSpPr txBox="1"/>
          <p:nvPr/>
        </p:nvSpPr>
        <p:spPr>
          <a:xfrm>
            <a:off x="614149" y="3080991"/>
            <a:ext cx="11204812" cy="2062103"/>
          </a:xfrm>
          <a:prstGeom prst="rect">
            <a:avLst/>
          </a:prstGeom>
          <a:noFill/>
        </p:spPr>
        <p:txBody>
          <a:bodyPr wrap="square" rtlCol="0">
            <a:spAutoFit/>
          </a:bodyPr>
          <a:lstStyle/>
          <a:p>
            <a:endParaRPr lang="es-AR" dirty="0"/>
          </a:p>
          <a:p>
            <a:r>
              <a:rPr lang="es-AR" sz="2000" dirty="0"/>
              <a:t>A su vez, existe un cierre de etiqueta que debe marcarse con una barra “/”. Siguiendo la misma analogía del ejemplo, en este caso sería:</a:t>
            </a:r>
          </a:p>
          <a:p>
            <a:endParaRPr lang="es-AR" sz="2000" dirty="0"/>
          </a:p>
          <a:p>
            <a:r>
              <a:rPr lang="es-AR" sz="3200" dirty="0"/>
              <a:t>			  &lt;/mi-etiqueta&gt;</a:t>
            </a:r>
          </a:p>
          <a:p>
            <a:endParaRPr lang="es-AR" dirty="0"/>
          </a:p>
        </p:txBody>
      </p:sp>
    </p:spTree>
    <p:extLst>
      <p:ext uri="{BB962C8B-B14F-4D97-AF65-F5344CB8AC3E}">
        <p14:creationId xmlns:p14="http://schemas.microsoft.com/office/powerpoint/2010/main" val="64335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Sintaxis básica de HTML. Etiquetas</a:t>
            </a:r>
          </a:p>
        </p:txBody>
      </p:sp>
      <p:pic>
        <p:nvPicPr>
          <p:cNvPr id="14342" name="Picture 6" descr="Importancia de las etiquetas HTML para el SEO | SEO Valladol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8529" y="1417790"/>
            <a:ext cx="2560329" cy="160020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14149" y="1376661"/>
            <a:ext cx="8437042" cy="3416320"/>
          </a:xfrm>
          <a:prstGeom prst="rect">
            <a:avLst/>
          </a:prstGeom>
          <a:noFill/>
        </p:spPr>
        <p:txBody>
          <a:bodyPr wrap="square" rtlCol="0">
            <a:spAutoFit/>
          </a:bodyPr>
          <a:lstStyle/>
          <a:p>
            <a:r>
              <a:rPr lang="es-AR" dirty="0"/>
              <a:t>Entre el inicio y el cierre de la etiqueta se encuentra el contenido. Por lo tanto, la sintaxis básica de una etiqueta sería la siguiente:</a:t>
            </a:r>
          </a:p>
          <a:p>
            <a:endParaRPr lang="es-AR" dirty="0"/>
          </a:p>
          <a:p>
            <a:r>
              <a:rPr lang="es-AR" sz="2800" dirty="0"/>
              <a:t>&lt;mi-etiqueta&gt;</a:t>
            </a:r>
          </a:p>
          <a:p>
            <a:r>
              <a:rPr lang="es-AR" sz="2800" dirty="0"/>
              <a:t>       ….</a:t>
            </a:r>
          </a:p>
          <a:p>
            <a:r>
              <a:rPr lang="es-AR" sz="2800" dirty="0"/>
              <a:t>       ….</a:t>
            </a:r>
          </a:p>
          <a:p>
            <a:r>
              <a:rPr lang="es-AR" sz="2800" dirty="0"/>
              <a:t>       ….</a:t>
            </a:r>
          </a:p>
          <a:p>
            <a:r>
              <a:rPr lang="es-AR" sz="2800" dirty="0"/>
              <a:t>&lt;/mi-etiqueta&gt;</a:t>
            </a:r>
            <a:r>
              <a:rPr lang="es-AR" sz="3200" dirty="0"/>
              <a:t>   </a:t>
            </a:r>
          </a:p>
          <a:p>
            <a:endParaRPr lang="es-AR" dirty="0"/>
          </a:p>
        </p:txBody>
      </p:sp>
      <p:sp>
        <p:nvSpPr>
          <p:cNvPr id="2" name="Flecha derecha 1"/>
          <p:cNvSpPr/>
          <p:nvPr/>
        </p:nvSpPr>
        <p:spPr>
          <a:xfrm>
            <a:off x="3747673" y="3024393"/>
            <a:ext cx="1596788" cy="5322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errar llave 2"/>
          <p:cNvSpPr/>
          <p:nvPr/>
        </p:nvSpPr>
        <p:spPr>
          <a:xfrm>
            <a:off x="3261816" y="2594488"/>
            <a:ext cx="272955" cy="1392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5" name="CuadroTexto 4"/>
          <p:cNvSpPr txBox="1"/>
          <p:nvPr/>
        </p:nvSpPr>
        <p:spPr>
          <a:xfrm>
            <a:off x="5557363" y="2967358"/>
            <a:ext cx="1689597" cy="646331"/>
          </a:xfrm>
          <a:prstGeom prst="rect">
            <a:avLst/>
          </a:prstGeom>
          <a:noFill/>
        </p:spPr>
        <p:txBody>
          <a:bodyPr wrap="square" rtlCol="0">
            <a:spAutoFit/>
          </a:bodyPr>
          <a:lstStyle/>
          <a:p>
            <a:r>
              <a:rPr lang="es-AR" dirty="0"/>
              <a:t>Contenido de la etiqueta</a:t>
            </a:r>
          </a:p>
        </p:txBody>
      </p:sp>
      <p:sp>
        <p:nvSpPr>
          <p:cNvPr id="6" name="CuadroTexto 5"/>
          <p:cNvSpPr txBox="1"/>
          <p:nvPr/>
        </p:nvSpPr>
        <p:spPr>
          <a:xfrm>
            <a:off x="622335" y="4559659"/>
            <a:ext cx="11150221" cy="2800767"/>
          </a:xfrm>
          <a:prstGeom prst="rect">
            <a:avLst/>
          </a:prstGeom>
          <a:noFill/>
        </p:spPr>
        <p:txBody>
          <a:bodyPr wrap="square" rtlCol="0">
            <a:spAutoFit/>
          </a:bodyPr>
          <a:lstStyle/>
          <a:p>
            <a:r>
              <a:rPr lang="es-AR" dirty="0"/>
              <a:t>Para una lectura adecuada, la tabulación indicada es una buena práctica aunque no es necesaria. El navegador no necesita de dicha tabulación para interpretar el contenido adecuadamente.</a:t>
            </a:r>
          </a:p>
          <a:p>
            <a:endParaRPr lang="es-AR" dirty="0"/>
          </a:p>
          <a:p>
            <a:r>
              <a:rPr lang="es-AR" dirty="0"/>
              <a:t>Si el contenido es una única línea, se suele abrir y cerrar la etiqueta en la misma línea, aunque esto es indistinto para el navegador:</a:t>
            </a:r>
          </a:p>
          <a:p>
            <a:endParaRPr lang="es-AR" dirty="0"/>
          </a:p>
          <a:p>
            <a:r>
              <a:rPr lang="es-AR" sz="2800" dirty="0"/>
              <a:t>&lt;mi-etiqueta&gt; …. &lt;/mi-etiqueta&gt;</a:t>
            </a:r>
          </a:p>
          <a:p>
            <a:endParaRPr lang="es-AR" dirty="0"/>
          </a:p>
          <a:p>
            <a:endParaRPr lang="es-AR" dirty="0"/>
          </a:p>
        </p:txBody>
      </p:sp>
    </p:spTree>
    <p:extLst>
      <p:ext uri="{BB962C8B-B14F-4D97-AF65-F5344CB8AC3E}">
        <p14:creationId xmlns:p14="http://schemas.microsoft.com/office/powerpoint/2010/main" val="290536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Etiquetas. Ejemplo</a:t>
            </a:r>
          </a:p>
        </p:txBody>
      </p:sp>
      <p:sp>
        <p:nvSpPr>
          <p:cNvPr id="4" name="CuadroTexto 3"/>
          <p:cNvSpPr txBox="1"/>
          <p:nvPr/>
        </p:nvSpPr>
        <p:spPr>
          <a:xfrm>
            <a:off x="3028439" y="1492964"/>
            <a:ext cx="8437042" cy="1908215"/>
          </a:xfrm>
          <a:prstGeom prst="rect">
            <a:avLst/>
          </a:prstGeom>
          <a:noFill/>
        </p:spPr>
        <p:txBody>
          <a:bodyPr wrap="square" rtlCol="0">
            <a:spAutoFit/>
          </a:bodyPr>
          <a:lstStyle/>
          <a:p>
            <a:r>
              <a:rPr lang="es-AR" sz="2000" dirty="0"/>
              <a:t>Veamos un ejemplo real. Supongamos que la página web tiene un encabezado. Para insertarlo en la página, podemos utilizar la etiqueta </a:t>
            </a:r>
            <a:r>
              <a:rPr lang="es-AR" sz="2400" b="1" dirty="0"/>
              <a:t>&lt;h1&gt;</a:t>
            </a:r>
            <a:r>
              <a:rPr lang="es-AR" sz="2000" dirty="0"/>
              <a:t>. Veamos cómo funciona.</a:t>
            </a:r>
            <a:endParaRPr lang="es-AR" dirty="0"/>
          </a:p>
          <a:p>
            <a:r>
              <a:rPr lang="es-AR" sz="3600" dirty="0"/>
              <a:t>   </a:t>
            </a:r>
          </a:p>
          <a:p>
            <a:endParaRPr lang="es-AR" dirty="0"/>
          </a:p>
        </p:txBody>
      </p:sp>
      <p:pic>
        <p:nvPicPr>
          <p:cNvPr id="15362" name="Picture 2" descr="H1, Qué es y cómo puede ayudarte en tu estrategia de marketing dig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49" y="1492964"/>
            <a:ext cx="2205488" cy="135941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stretch>
            <a:fillRect/>
          </a:stretch>
        </p:blipFill>
        <p:spPr>
          <a:xfrm>
            <a:off x="942477" y="3339623"/>
            <a:ext cx="4592116" cy="1431309"/>
          </a:xfrm>
          <a:prstGeom prst="rect">
            <a:avLst/>
          </a:prstGeom>
        </p:spPr>
      </p:pic>
      <p:pic>
        <p:nvPicPr>
          <p:cNvPr id="7" name="Imagen 6"/>
          <p:cNvPicPr>
            <a:picLocks noChangeAspect="1"/>
          </p:cNvPicPr>
          <p:nvPr/>
        </p:nvPicPr>
        <p:blipFill>
          <a:blip r:embed="rId5"/>
          <a:stretch>
            <a:fillRect/>
          </a:stretch>
        </p:blipFill>
        <p:spPr>
          <a:xfrm>
            <a:off x="6388786" y="3351538"/>
            <a:ext cx="4600575" cy="2476500"/>
          </a:xfrm>
          <a:prstGeom prst="rect">
            <a:avLst/>
          </a:prstGeom>
        </p:spPr>
      </p:pic>
      <p:pic>
        <p:nvPicPr>
          <p:cNvPr id="9" name="Imagen 8"/>
          <p:cNvPicPr>
            <a:picLocks noChangeAspect="1"/>
          </p:cNvPicPr>
          <p:nvPr/>
        </p:nvPicPr>
        <p:blipFill>
          <a:blip r:embed="rId6"/>
          <a:stretch>
            <a:fillRect/>
          </a:stretch>
        </p:blipFill>
        <p:spPr>
          <a:xfrm>
            <a:off x="846942" y="5308435"/>
            <a:ext cx="5748321" cy="875572"/>
          </a:xfrm>
          <a:prstGeom prst="rect">
            <a:avLst/>
          </a:prstGeom>
        </p:spPr>
      </p:pic>
      <p:sp>
        <p:nvSpPr>
          <p:cNvPr id="10" name="CuadroTexto 9"/>
          <p:cNvSpPr txBox="1"/>
          <p:nvPr/>
        </p:nvSpPr>
        <p:spPr>
          <a:xfrm>
            <a:off x="846942" y="4816629"/>
            <a:ext cx="3097260" cy="369332"/>
          </a:xfrm>
          <a:prstGeom prst="rect">
            <a:avLst/>
          </a:prstGeom>
          <a:noFill/>
        </p:spPr>
        <p:txBody>
          <a:bodyPr wrap="square" rtlCol="0">
            <a:spAutoFit/>
          </a:bodyPr>
          <a:lstStyle/>
          <a:p>
            <a:r>
              <a:rPr lang="es-AR" dirty="0"/>
              <a:t>O también en una sola línea:</a:t>
            </a:r>
          </a:p>
        </p:txBody>
      </p:sp>
    </p:spTree>
    <p:extLst>
      <p:ext uri="{BB962C8B-B14F-4D97-AF65-F5344CB8AC3E}">
        <p14:creationId xmlns:p14="http://schemas.microsoft.com/office/powerpoint/2010/main" val="147782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Etiquetas. Casos especiales</a:t>
            </a:r>
          </a:p>
        </p:txBody>
      </p:sp>
      <p:sp>
        <p:nvSpPr>
          <p:cNvPr id="4" name="CuadroTexto 3"/>
          <p:cNvSpPr txBox="1"/>
          <p:nvPr/>
        </p:nvSpPr>
        <p:spPr>
          <a:xfrm>
            <a:off x="846942" y="1310660"/>
            <a:ext cx="8437042" cy="3046988"/>
          </a:xfrm>
          <a:prstGeom prst="rect">
            <a:avLst/>
          </a:prstGeom>
          <a:noFill/>
        </p:spPr>
        <p:txBody>
          <a:bodyPr wrap="square" rtlCol="0">
            <a:spAutoFit/>
          </a:bodyPr>
          <a:lstStyle/>
          <a:p>
            <a:r>
              <a:rPr lang="es-AR" sz="2000" dirty="0"/>
              <a:t>Existen algunas etiquetas que no tienen contenido. En este caso, no será necesario una etiqueta de cierre. Un ejemplo es la etiqueta </a:t>
            </a:r>
            <a:r>
              <a:rPr lang="es-AR" sz="2400" b="1" dirty="0"/>
              <a:t>&lt;</a:t>
            </a:r>
            <a:r>
              <a:rPr lang="es-AR" sz="2400" b="1" dirty="0" err="1"/>
              <a:t>br</a:t>
            </a:r>
            <a:r>
              <a:rPr lang="es-AR" sz="2400" b="1" dirty="0"/>
              <a:t>&gt;</a:t>
            </a:r>
            <a:r>
              <a:rPr lang="es-AR" sz="2000" dirty="0"/>
              <a:t> que nos permite realizar un salto de línea en la página. </a:t>
            </a:r>
          </a:p>
          <a:p>
            <a:endParaRPr lang="es-AR" sz="2000" dirty="0"/>
          </a:p>
          <a:p>
            <a:r>
              <a:rPr lang="es-AR" sz="2000" dirty="0"/>
              <a:t>Al no tener etiqueta de cierre, es habitual que muchos programadores escriban una barra al final de la etiqueta. Esto proviene XHTML, un lenguaje de marcado similar a HTML pero con sintaxis más estricta. En este caso sería </a:t>
            </a:r>
            <a:r>
              <a:rPr lang="es-AR" sz="2400" b="1" dirty="0"/>
              <a:t>&lt;</a:t>
            </a:r>
            <a:r>
              <a:rPr lang="es-AR" sz="2400" b="1" dirty="0" err="1"/>
              <a:t>br</a:t>
            </a:r>
            <a:r>
              <a:rPr lang="es-AR" sz="2400" b="1" dirty="0"/>
              <a:t>/&gt;</a:t>
            </a:r>
            <a:r>
              <a:rPr lang="es-AR" sz="2000" dirty="0"/>
              <a:t> o bien </a:t>
            </a:r>
            <a:r>
              <a:rPr lang="es-AR" sz="2400" b="1" dirty="0"/>
              <a:t>&lt;</a:t>
            </a:r>
            <a:r>
              <a:rPr lang="es-AR" sz="2400" b="1" dirty="0" err="1"/>
              <a:t>br</a:t>
            </a:r>
            <a:r>
              <a:rPr lang="es-AR" sz="2400" b="1" dirty="0"/>
              <a:t> /&gt;</a:t>
            </a:r>
            <a:r>
              <a:rPr lang="es-AR" sz="2000" dirty="0"/>
              <a:t>, pero en los tres casos tendríamos el mismo resultado. Veamos cómo funciona:</a:t>
            </a:r>
          </a:p>
        </p:txBody>
      </p:sp>
      <p:pic>
        <p:nvPicPr>
          <p:cNvPr id="17410" name="Picture 2" descr="HTML course - The BR (break) T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3349" y="1375048"/>
            <a:ext cx="2055362" cy="101026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stretch>
            <a:fillRect/>
          </a:stretch>
        </p:blipFill>
        <p:spPr>
          <a:xfrm>
            <a:off x="944822" y="4551866"/>
            <a:ext cx="5386653" cy="1099001"/>
          </a:xfrm>
          <a:prstGeom prst="rect">
            <a:avLst/>
          </a:prstGeom>
        </p:spPr>
      </p:pic>
      <p:pic>
        <p:nvPicPr>
          <p:cNvPr id="3" name="Imagen 2"/>
          <p:cNvPicPr>
            <a:picLocks noChangeAspect="1"/>
          </p:cNvPicPr>
          <p:nvPr/>
        </p:nvPicPr>
        <p:blipFill>
          <a:blip r:embed="rId5"/>
          <a:stretch>
            <a:fillRect/>
          </a:stretch>
        </p:blipFill>
        <p:spPr>
          <a:xfrm>
            <a:off x="7133822" y="4551866"/>
            <a:ext cx="3101999" cy="1823950"/>
          </a:xfrm>
          <a:prstGeom prst="rect">
            <a:avLst/>
          </a:prstGeom>
        </p:spPr>
      </p:pic>
    </p:spTree>
    <p:extLst>
      <p:ext uri="{BB962C8B-B14F-4D97-AF65-F5344CB8AC3E}">
        <p14:creationId xmlns:p14="http://schemas.microsoft.com/office/powerpoint/2010/main" val="264987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Sintaxis básica de HTML. Atributos</a:t>
            </a:r>
          </a:p>
        </p:txBody>
      </p:sp>
      <p:sp>
        <p:nvSpPr>
          <p:cNvPr id="3" name="CuadroTexto 2"/>
          <p:cNvSpPr txBox="1"/>
          <p:nvPr/>
        </p:nvSpPr>
        <p:spPr>
          <a:xfrm>
            <a:off x="846942" y="1310660"/>
            <a:ext cx="5963291" cy="3662541"/>
          </a:xfrm>
          <a:prstGeom prst="rect">
            <a:avLst/>
          </a:prstGeom>
          <a:noFill/>
        </p:spPr>
        <p:txBody>
          <a:bodyPr wrap="square" rtlCol="0">
            <a:spAutoFit/>
          </a:bodyPr>
          <a:lstStyle/>
          <a:p>
            <a:r>
              <a:rPr lang="es-AR" sz="2000" dirty="0"/>
              <a:t>Los atributos son palabras especiales que se utilizan en forma de clave-valor y que permiten modificar o enriquecer el contenido de la etiqueta. Su formato será </a:t>
            </a:r>
            <a:r>
              <a:rPr lang="es-AR" sz="2400" b="1" dirty="0"/>
              <a:t>nombre-atributo = “valor-atributo” </a:t>
            </a:r>
            <a:r>
              <a:rPr lang="es-AR" sz="2000" dirty="0"/>
              <a:t>y se deberán incorporar en la etiqueta de apertura.</a:t>
            </a:r>
          </a:p>
          <a:p>
            <a:endParaRPr lang="es-AR" sz="2000" dirty="0"/>
          </a:p>
          <a:p>
            <a:r>
              <a:rPr lang="es-AR" sz="2000" dirty="0"/>
              <a:t>Veámoslo mejor con un ejemplo. La etiqueta </a:t>
            </a:r>
            <a:r>
              <a:rPr lang="es-AR" sz="2400" b="1" dirty="0"/>
              <a:t>&lt;a&gt;</a:t>
            </a:r>
            <a:r>
              <a:rPr lang="es-AR" sz="2000" dirty="0"/>
              <a:t> permite insertar un hipervínculo en una página. En este caso, podemos utilizar el atributo </a:t>
            </a:r>
            <a:r>
              <a:rPr lang="es-AR" sz="2400" b="1" dirty="0"/>
              <a:t>“</a:t>
            </a:r>
            <a:r>
              <a:rPr lang="es-AR" sz="2400" b="1" dirty="0" err="1"/>
              <a:t>href</a:t>
            </a:r>
            <a:r>
              <a:rPr lang="es-AR" sz="2400" b="1" dirty="0"/>
              <a:t>”</a:t>
            </a:r>
            <a:r>
              <a:rPr lang="es-AR" sz="2000" dirty="0"/>
              <a:t> para identificar a qué página deberá saltar al hacer </a:t>
            </a:r>
            <a:r>
              <a:rPr lang="es-AR" sz="2000" dirty="0" err="1"/>
              <a:t>click</a:t>
            </a:r>
            <a:r>
              <a:rPr lang="es-AR" sz="2000" dirty="0"/>
              <a:t> sobre el hipervínculo.</a:t>
            </a:r>
          </a:p>
        </p:txBody>
      </p:sp>
      <p:pic>
        <p:nvPicPr>
          <p:cNvPr id="7" name="Picture 4" descr="▷ AtributosHTML: Listado y Ejemplos » HTML desde C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103" y="1352289"/>
            <a:ext cx="4481544" cy="214153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stretch>
            <a:fillRect/>
          </a:stretch>
        </p:blipFill>
        <p:spPr>
          <a:xfrm>
            <a:off x="857937" y="5041681"/>
            <a:ext cx="6135166" cy="483377"/>
          </a:xfrm>
          <a:prstGeom prst="rect">
            <a:avLst/>
          </a:prstGeom>
        </p:spPr>
      </p:pic>
      <p:pic>
        <p:nvPicPr>
          <p:cNvPr id="4" name="Imagen 3"/>
          <p:cNvPicPr>
            <a:picLocks noChangeAspect="1"/>
          </p:cNvPicPr>
          <p:nvPr/>
        </p:nvPicPr>
        <p:blipFill>
          <a:blip r:embed="rId5"/>
          <a:stretch>
            <a:fillRect/>
          </a:stretch>
        </p:blipFill>
        <p:spPr>
          <a:xfrm>
            <a:off x="8017562" y="5143500"/>
            <a:ext cx="3171825" cy="1714500"/>
          </a:xfrm>
          <a:prstGeom prst="rect">
            <a:avLst/>
          </a:prstGeom>
        </p:spPr>
      </p:pic>
    </p:spTree>
    <p:extLst>
      <p:ext uri="{BB962C8B-B14F-4D97-AF65-F5344CB8AC3E}">
        <p14:creationId xmlns:p14="http://schemas.microsoft.com/office/powerpoint/2010/main" val="189046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Atributos. Consideraciones especiales</a:t>
            </a:r>
          </a:p>
        </p:txBody>
      </p:sp>
      <p:sp>
        <p:nvSpPr>
          <p:cNvPr id="3" name="CuadroTexto 2"/>
          <p:cNvSpPr txBox="1"/>
          <p:nvPr/>
        </p:nvSpPr>
        <p:spPr>
          <a:xfrm>
            <a:off x="846942" y="1310660"/>
            <a:ext cx="9347936" cy="4708981"/>
          </a:xfrm>
          <a:prstGeom prst="rect">
            <a:avLst/>
          </a:prstGeom>
          <a:noFill/>
        </p:spPr>
        <p:txBody>
          <a:bodyPr wrap="square" rtlCol="0">
            <a:spAutoFit/>
          </a:bodyPr>
          <a:lstStyle/>
          <a:p>
            <a:r>
              <a:rPr lang="es-AR" sz="2000" dirty="0"/>
              <a:t>A grandes rasgos, existen 3 tipos de atributos:</a:t>
            </a:r>
          </a:p>
          <a:p>
            <a:endParaRPr lang="es-AR" sz="2000" dirty="0"/>
          </a:p>
          <a:p>
            <a:pPr marL="342900" indent="-342900">
              <a:buFont typeface="Wingdings" panose="05000000000000000000" pitchFamily="2" charset="2"/>
              <a:buChar char="ü"/>
            </a:pPr>
            <a:r>
              <a:rPr lang="es-AR" sz="2000" b="1" dirty="0"/>
              <a:t>Requeridos:</a:t>
            </a:r>
            <a:r>
              <a:rPr lang="es-AR" sz="2000" dirty="0"/>
              <a:t> su uso será obligatorio para que la etiqueta funcione adecuadamente</a:t>
            </a:r>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r>
              <a:rPr lang="es-AR" sz="2000" b="1" dirty="0"/>
              <a:t>Opcionales: </a:t>
            </a:r>
            <a:r>
              <a:rPr lang="es-AR" sz="2000" dirty="0"/>
              <a:t>su uso no es obligatorio. Si es incorporado, modifica la funcionalidad por defecto de la etiqueta </a:t>
            </a:r>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r>
              <a:rPr lang="es-AR" sz="2000" b="1" dirty="0"/>
              <a:t>Comunes:</a:t>
            </a:r>
            <a:r>
              <a:rPr lang="es-AR" sz="2000" dirty="0"/>
              <a:t> son admitidos por muchas etiquetas. En algunos casos particulares, pueden ser utilizados por todas las etiquetas. Dos ejemplos muy relevantes de este último tipo son </a:t>
            </a:r>
            <a:r>
              <a:rPr lang="es-AR" sz="2000" b="1" dirty="0"/>
              <a:t>“</a:t>
            </a:r>
            <a:r>
              <a:rPr lang="es-AR" sz="2000" b="1" dirty="0" err="1"/>
              <a:t>class</a:t>
            </a:r>
            <a:r>
              <a:rPr lang="es-AR" sz="2000" b="1" dirty="0"/>
              <a:t>”</a:t>
            </a:r>
            <a:r>
              <a:rPr lang="es-AR" sz="2000" dirty="0"/>
              <a:t> e </a:t>
            </a:r>
            <a:r>
              <a:rPr lang="es-AR" sz="2000" b="1" dirty="0"/>
              <a:t>“id”</a:t>
            </a:r>
            <a:r>
              <a:rPr lang="es-AR" sz="2000" dirty="0"/>
              <a:t>, que nos permiten identificar elementos dentro de una página. La diferencia entre ambos es que “id” nos permite identificar unívocamente un elemento dentro de la página mientras que “</a:t>
            </a:r>
            <a:r>
              <a:rPr lang="es-AR" sz="2000" dirty="0" err="1"/>
              <a:t>class</a:t>
            </a:r>
            <a:r>
              <a:rPr lang="es-AR" sz="2000" dirty="0"/>
              <a:t>” proporciona una manera de clasificar elementos similares. Más adelante veremos su relevancia.</a:t>
            </a:r>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endParaRPr lang="es-AR" sz="2000" dirty="0"/>
          </a:p>
        </p:txBody>
      </p:sp>
      <p:pic>
        <p:nvPicPr>
          <p:cNvPr id="19460" name="Picture 4" descr="Atributos HTML: tipos y usos. HTML-guí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580" y="5295332"/>
            <a:ext cx="3034269" cy="135458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846942" y="5479662"/>
            <a:ext cx="7928568" cy="1477328"/>
          </a:xfrm>
          <a:prstGeom prst="rect">
            <a:avLst/>
          </a:prstGeom>
          <a:noFill/>
        </p:spPr>
        <p:txBody>
          <a:bodyPr wrap="square" rtlCol="0">
            <a:spAutoFit/>
          </a:bodyPr>
          <a:lstStyle/>
          <a:p>
            <a:r>
              <a:rPr lang="es-AR" dirty="0"/>
              <a:t>Por otro lado, para los atributos cuyo valor sea booleano, su sola presencia</a:t>
            </a:r>
          </a:p>
          <a:p>
            <a:r>
              <a:rPr lang="es-AR" dirty="0"/>
              <a:t>será suficiente para determinar el funcionamiento. Por ejemplo, para un </a:t>
            </a:r>
          </a:p>
          <a:p>
            <a:r>
              <a:rPr lang="es-AR" dirty="0"/>
              <a:t>dato obligatorio, la sola presencia del el atributo “</a:t>
            </a:r>
            <a:r>
              <a:rPr lang="es-AR" dirty="0" err="1"/>
              <a:t>required</a:t>
            </a:r>
            <a:r>
              <a:rPr lang="es-AR" dirty="0"/>
              <a:t>” bastará para </a:t>
            </a:r>
          </a:p>
          <a:p>
            <a:r>
              <a:rPr lang="es-AR" dirty="0"/>
              <a:t>determinar este funcionamiento.</a:t>
            </a:r>
          </a:p>
          <a:p>
            <a:endParaRPr lang="es-AR" dirty="0"/>
          </a:p>
        </p:txBody>
      </p:sp>
    </p:spTree>
    <p:extLst>
      <p:ext uri="{BB962C8B-B14F-4D97-AF65-F5344CB8AC3E}">
        <p14:creationId xmlns:p14="http://schemas.microsoft.com/office/powerpoint/2010/main" val="211575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Estructura básica de una página web </a:t>
            </a:r>
          </a:p>
        </p:txBody>
      </p:sp>
      <p:sp>
        <p:nvSpPr>
          <p:cNvPr id="3" name="CuadroTexto 2"/>
          <p:cNvSpPr txBox="1"/>
          <p:nvPr/>
        </p:nvSpPr>
        <p:spPr>
          <a:xfrm>
            <a:off x="846942" y="1310660"/>
            <a:ext cx="9347936" cy="1631216"/>
          </a:xfrm>
          <a:prstGeom prst="rect">
            <a:avLst/>
          </a:prstGeom>
          <a:noFill/>
        </p:spPr>
        <p:txBody>
          <a:bodyPr wrap="square" rtlCol="0">
            <a:spAutoFit/>
          </a:bodyPr>
          <a:lstStyle/>
          <a:p>
            <a:r>
              <a:rPr lang="es-AR" sz="2000" dirty="0"/>
              <a:t>La estructura básica de una página web es la siguiente:</a:t>
            </a:r>
          </a:p>
          <a:p>
            <a:endParaRPr lang="es-AR" sz="2000" dirty="0"/>
          </a:p>
          <a:p>
            <a:endParaRPr lang="es-AR" sz="2000" dirty="0"/>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endParaRPr lang="es-AR" sz="2000" dirty="0"/>
          </a:p>
        </p:txBody>
      </p:sp>
      <p:pic>
        <p:nvPicPr>
          <p:cNvPr id="2" name="Imagen 1"/>
          <p:cNvPicPr>
            <a:picLocks noChangeAspect="1"/>
          </p:cNvPicPr>
          <p:nvPr/>
        </p:nvPicPr>
        <p:blipFill>
          <a:blip r:embed="rId3"/>
          <a:stretch>
            <a:fillRect/>
          </a:stretch>
        </p:blipFill>
        <p:spPr>
          <a:xfrm>
            <a:off x="1046683" y="1866900"/>
            <a:ext cx="3934750" cy="3575064"/>
          </a:xfrm>
          <a:prstGeom prst="rect">
            <a:avLst/>
          </a:prstGeom>
        </p:spPr>
      </p:pic>
      <p:sp>
        <p:nvSpPr>
          <p:cNvPr id="4" name="CuadroTexto 3"/>
          <p:cNvSpPr txBox="1"/>
          <p:nvPr/>
        </p:nvSpPr>
        <p:spPr>
          <a:xfrm>
            <a:off x="6708263" y="2059420"/>
            <a:ext cx="4873709" cy="338554"/>
          </a:xfrm>
          <a:prstGeom prst="rect">
            <a:avLst/>
          </a:prstGeom>
          <a:noFill/>
        </p:spPr>
        <p:txBody>
          <a:bodyPr wrap="square" rtlCol="0">
            <a:spAutoFit/>
          </a:bodyPr>
          <a:lstStyle/>
          <a:p>
            <a:r>
              <a:rPr lang="es-AR" sz="1600" dirty="0"/>
              <a:t>Indica que el documento es una página HTML</a:t>
            </a:r>
          </a:p>
        </p:txBody>
      </p:sp>
      <p:sp>
        <p:nvSpPr>
          <p:cNvPr id="9" name="Flecha derecha 8"/>
          <p:cNvSpPr/>
          <p:nvPr/>
        </p:nvSpPr>
        <p:spPr>
          <a:xfrm>
            <a:off x="3664034" y="2361906"/>
            <a:ext cx="2381924" cy="194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6045958" y="2289738"/>
            <a:ext cx="5691117" cy="338554"/>
          </a:xfrm>
          <a:prstGeom prst="rect">
            <a:avLst/>
          </a:prstGeom>
          <a:noFill/>
        </p:spPr>
        <p:txBody>
          <a:bodyPr wrap="square" rtlCol="0">
            <a:spAutoFit/>
          </a:bodyPr>
          <a:lstStyle/>
          <a:p>
            <a:r>
              <a:rPr lang="es-AR" sz="1600" dirty="0"/>
              <a:t>Inicia el documento HTML y nos permite  establecer el lenguaje</a:t>
            </a:r>
          </a:p>
        </p:txBody>
      </p:sp>
      <p:sp>
        <p:nvSpPr>
          <p:cNvPr id="11" name="Flecha derecha 10"/>
          <p:cNvSpPr/>
          <p:nvPr/>
        </p:nvSpPr>
        <p:spPr>
          <a:xfrm>
            <a:off x="3584295" y="2155528"/>
            <a:ext cx="3123968" cy="194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errar llave 5"/>
          <p:cNvSpPr/>
          <p:nvPr/>
        </p:nvSpPr>
        <p:spPr>
          <a:xfrm>
            <a:off x="3664034" y="2628292"/>
            <a:ext cx="184635" cy="10261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4" name="CuadroTexto 13"/>
          <p:cNvSpPr txBox="1"/>
          <p:nvPr/>
        </p:nvSpPr>
        <p:spPr>
          <a:xfrm>
            <a:off x="4301321" y="2731235"/>
            <a:ext cx="7599528" cy="830997"/>
          </a:xfrm>
          <a:prstGeom prst="rect">
            <a:avLst/>
          </a:prstGeom>
          <a:noFill/>
        </p:spPr>
        <p:txBody>
          <a:bodyPr wrap="square" rtlCol="0">
            <a:spAutoFit/>
          </a:bodyPr>
          <a:lstStyle/>
          <a:p>
            <a:r>
              <a:rPr lang="es-AR" sz="1600" dirty="0"/>
              <a:t>Las etiquetas </a:t>
            </a:r>
            <a:r>
              <a:rPr lang="es-AR" sz="1600" b="1" dirty="0"/>
              <a:t>&lt;head&gt;</a:t>
            </a:r>
            <a:r>
              <a:rPr lang="es-AR" sz="1600" dirty="0"/>
              <a:t> y </a:t>
            </a:r>
            <a:r>
              <a:rPr lang="es-AR" sz="1600" b="1" dirty="0"/>
              <a:t>&lt;/head&gt;</a:t>
            </a:r>
            <a:r>
              <a:rPr lang="es-AR" sz="1600" dirty="0"/>
              <a:t> permiten delimitar la cabecera de la página. Allí dentro podremos </a:t>
            </a:r>
            <a:r>
              <a:rPr lang="es-AR" sz="1600" dirty="0" err="1"/>
              <a:t>setear</a:t>
            </a:r>
            <a:r>
              <a:rPr lang="es-AR" sz="1600" dirty="0"/>
              <a:t> información tal como el título de la página, ubicación de archivo de estilos, metadatos, etc. </a:t>
            </a:r>
          </a:p>
        </p:txBody>
      </p:sp>
      <p:sp>
        <p:nvSpPr>
          <p:cNvPr id="15" name="CuadroTexto 14"/>
          <p:cNvSpPr txBox="1"/>
          <p:nvPr/>
        </p:nvSpPr>
        <p:spPr>
          <a:xfrm>
            <a:off x="4301321" y="3895493"/>
            <a:ext cx="7599528" cy="584775"/>
          </a:xfrm>
          <a:prstGeom prst="rect">
            <a:avLst/>
          </a:prstGeom>
          <a:noFill/>
        </p:spPr>
        <p:txBody>
          <a:bodyPr wrap="square" rtlCol="0">
            <a:spAutoFit/>
          </a:bodyPr>
          <a:lstStyle/>
          <a:p>
            <a:r>
              <a:rPr lang="es-AR" sz="1600" dirty="0"/>
              <a:t>Las etiquetas </a:t>
            </a:r>
            <a:r>
              <a:rPr lang="es-AR" sz="1600" b="1" dirty="0"/>
              <a:t>&lt;</a:t>
            </a:r>
            <a:r>
              <a:rPr lang="es-AR" sz="1600" b="1" dirty="0" err="1"/>
              <a:t>body</a:t>
            </a:r>
            <a:r>
              <a:rPr lang="es-AR" sz="1600" b="1" dirty="0"/>
              <a:t>&gt;</a:t>
            </a:r>
            <a:r>
              <a:rPr lang="es-AR" sz="1600" dirty="0"/>
              <a:t> y </a:t>
            </a:r>
            <a:r>
              <a:rPr lang="es-AR" sz="1600" b="1" dirty="0"/>
              <a:t>&lt;/</a:t>
            </a:r>
            <a:r>
              <a:rPr lang="es-AR" sz="1600" b="1" dirty="0" err="1"/>
              <a:t>body</a:t>
            </a:r>
            <a:r>
              <a:rPr lang="es-AR" sz="1600" b="1" dirty="0"/>
              <a:t>&gt;</a:t>
            </a:r>
            <a:r>
              <a:rPr lang="es-AR" sz="1600" dirty="0"/>
              <a:t> permiten delimitar el cuerpo del documento, que será todo lo que podremos visualizar en el navegador</a:t>
            </a:r>
          </a:p>
        </p:txBody>
      </p:sp>
      <p:sp>
        <p:nvSpPr>
          <p:cNvPr id="16" name="Cerrar llave 15"/>
          <p:cNvSpPr/>
          <p:nvPr/>
        </p:nvSpPr>
        <p:spPr>
          <a:xfrm>
            <a:off x="3664033" y="3786744"/>
            <a:ext cx="184635" cy="10261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587676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Ejemplo de una página web</a:t>
            </a:r>
          </a:p>
        </p:txBody>
      </p:sp>
      <p:sp>
        <p:nvSpPr>
          <p:cNvPr id="3" name="CuadroTexto 2"/>
          <p:cNvSpPr txBox="1"/>
          <p:nvPr/>
        </p:nvSpPr>
        <p:spPr>
          <a:xfrm>
            <a:off x="846942" y="1310660"/>
            <a:ext cx="11040258" cy="6555641"/>
          </a:xfrm>
          <a:prstGeom prst="rect">
            <a:avLst/>
          </a:prstGeom>
          <a:noFill/>
        </p:spPr>
        <p:txBody>
          <a:bodyPr wrap="square" rtlCol="0">
            <a:spAutoFit/>
          </a:bodyPr>
          <a:lstStyle/>
          <a:p>
            <a:r>
              <a:rPr lang="es-AR" sz="2000" dirty="0"/>
              <a:t>Veamos ahora un ejemplo básico de una página web.</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Mediante la etiqueta &lt;meta&gt; podemos asignar </a:t>
            </a:r>
            <a:r>
              <a:rPr lang="es-AR" sz="2000" dirty="0" err="1"/>
              <a:t>metadata</a:t>
            </a:r>
            <a:r>
              <a:rPr lang="es-AR" sz="2000" dirty="0"/>
              <a:t>, información que entenderá sólo el navegador. La etiqueta &lt;</a:t>
            </a:r>
            <a:r>
              <a:rPr lang="es-AR" sz="2000" dirty="0" err="1"/>
              <a:t>title</a:t>
            </a:r>
            <a:r>
              <a:rPr lang="es-AR" sz="2000" dirty="0"/>
              <a:t>&gt;, que también se incorpora en el encabezado, permitirá detallar el nombre de la página. Finalmente, la etiqueta &lt;link&gt; nos permite asignar el nombre de la hoja de estilos (lo veremos más adelante cuando aprendamos </a:t>
            </a:r>
            <a:r>
              <a:rPr lang="es-AR" sz="2000" dirty="0" err="1"/>
              <a:t>css</a:t>
            </a:r>
            <a:r>
              <a:rPr lang="es-AR" sz="2000" dirty="0"/>
              <a:t>).</a:t>
            </a:r>
          </a:p>
          <a:p>
            <a:endParaRPr lang="es-AR" sz="2000" dirty="0"/>
          </a:p>
          <a:p>
            <a:endParaRPr lang="es-AR" sz="2000" dirty="0"/>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endParaRPr lang="es-AR" sz="2000" dirty="0"/>
          </a:p>
        </p:txBody>
      </p:sp>
      <p:pic>
        <p:nvPicPr>
          <p:cNvPr id="5" name="Imagen 4"/>
          <p:cNvPicPr>
            <a:picLocks noChangeAspect="1"/>
          </p:cNvPicPr>
          <p:nvPr/>
        </p:nvPicPr>
        <p:blipFill>
          <a:blip r:embed="rId3"/>
          <a:stretch>
            <a:fillRect/>
          </a:stretch>
        </p:blipFill>
        <p:spPr>
          <a:xfrm>
            <a:off x="7064989" y="1872913"/>
            <a:ext cx="4676775" cy="2162175"/>
          </a:xfrm>
          <a:prstGeom prst="rect">
            <a:avLst/>
          </a:prstGeom>
        </p:spPr>
      </p:pic>
      <p:pic>
        <p:nvPicPr>
          <p:cNvPr id="13" name="Imagen 12"/>
          <p:cNvPicPr>
            <a:picLocks noChangeAspect="1"/>
          </p:cNvPicPr>
          <p:nvPr/>
        </p:nvPicPr>
        <p:blipFill>
          <a:blip r:embed="rId4"/>
          <a:stretch>
            <a:fillRect/>
          </a:stretch>
        </p:blipFill>
        <p:spPr>
          <a:xfrm>
            <a:off x="846942" y="1823126"/>
            <a:ext cx="5514975" cy="3305175"/>
          </a:xfrm>
          <a:prstGeom prst="rect">
            <a:avLst/>
          </a:prstGeom>
        </p:spPr>
      </p:pic>
    </p:spTree>
    <p:extLst>
      <p:ext uri="{BB962C8B-B14F-4D97-AF65-F5344CB8AC3E}">
        <p14:creationId xmlns:p14="http://schemas.microsoft.com/office/powerpoint/2010/main" val="3555375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Encabezados</a:t>
            </a:r>
          </a:p>
        </p:txBody>
      </p:sp>
      <p:sp>
        <p:nvSpPr>
          <p:cNvPr id="3" name="CuadroTexto 2"/>
          <p:cNvSpPr txBox="1"/>
          <p:nvPr/>
        </p:nvSpPr>
        <p:spPr>
          <a:xfrm>
            <a:off x="846942" y="1310660"/>
            <a:ext cx="10371518" cy="2985433"/>
          </a:xfrm>
          <a:prstGeom prst="rect">
            <a:avLst/>
          </a:prstGeom>
          <a:noFill/>
        </p:spPr>
        <p:txBody>
          <a:bodyPr wrap="square" rtlCol="0">
            <a:spAutoFit/>
          </a:bodyPr>
          <a:lstStyle/>
          <a:p>
            <a:r>
              <a:rPr lang="es-AR" sz="2000" dirty="0"/>
              <a:t>Ya conocemos la estructura básica de una página web, qué son las etiquetas y sus atributos. Veamos ahora algunas de las etiquetas más utilizadas, empezando por los encabezados.</a:t>
            </a:r>
          </a:p>
          <a:p>
            <a:endParaRPr lang="es-AR" sz="2000" dirty="0"/>
          </a:p>
          <a:p>
            <a:r>
              <a:rPr lang="es-AR" sz="2000" dirty="0"/>
              <a:t>Para designar un encabezado, ya vimos que se utiliza la etiqueta </a:t>
            </a:r>
            <a:r>
              <a:rPr lang="es-AR" sz="2400" b="1" dirty="0"/>
              <a:t>&lt;h1&gt;</a:t>
            </a:r>
            <a:r>
              <a:rPr lang="es-AR" sz="2000" dirty="0"/>
              <a:t>. Si se quisieran incorporar encabezados de menor nivel, se deberán utilizar </a:t>
            </a:r>
            <a:r>
              <a:rPr lang="es-AR" sz="2400" b="1" dirty="0"/>
              <a:t>&lt;h2&gt;</a:t>
            </a:r>
            <a:r>
              <a:rPr lang="es-AR" sz="2000" dirty="0"/>
              <a:t>, </a:t>
            </a:r>
            <a:r>
              <a:rPr lang="es-AR" sz="2400" b="1" dirty="0"/>
              <a:t>&lt;h3&gt;</a:t>
            </a:r>
            <a:r>
              <a:rPr lang="es-AR" sz="2000" dirty="0"/>
              <a:t>, etc.</a:t>
            </a:r>
          </a:p>
          <a:p>
            <a:endParaRPr lang="es-AR" sz="2000" dirty="0"/>
          </a:p>
          <a:p>
            <a:endParaRPr lang="es-AR" sz="2000" dirty="0"/>
          </a:p>
          <a:p>
            <a:pPr marL="342900" indent="-342900">
              <a:buFont typeface="Wingdings" panose="05000000000000000000" pitchFamily="2" charset="2"/>
              <a:buChar char="ü"/>
            </a:pPr>
            <a:endParaRPr lang="es-AR" sz="2000" dirty="0"/>
          </a:p>
          <a:p>
            <a:pPr marL="342900" indent="-342900">
              <a:buFont typeface="Wingdings" panose="05000000000000000000" pitchFamily="2" charset="2"/>
              <a:buChar char="ü"/>
            </a:pPr>
            <a:endParaRPr lang="es-AR" sz="2000" dirty="0"/>
          </a:p>
        </p:txBody>
      </p:sp>
      <p:pic>
        <p:nvPicPr>
          <p:cNvPr id="2" name="Imagen 1"/>
          <p:cNvPicPr>
            <a:picLocks noChangeAspect="1"/>
          </p:cNvPicPr>
          <p:nvPr/>
        </p:nvPicPr>
        <p:blipFill>
          <a:blip r:embed="rId3"/>
          <a:stretch>
            <a:fillRect/>
          </a:stretch>
        </p:blipFill>
        <p:spPr>
          <a:xfrm>
            <a:off x="6269370" y="3305550"/>
            <a:ext cx="2827570" cy="3286320"/>
          </a:xfrm>
          <a:prstGeom prst="rect">
            <a:avLst/>
          </a:prstGeom>
        </p:spPr>
      </p:pic>
      <p:pic>
        <p:nvPicPr>
          <p:cNvPr id="4" name="Imagen 3"/>
          <p:cNvPicPr>
            <a:picLocks noChangeAspect="1"/>
          </p:cNvPicPr>
          <p:nvPr/>
        </p:nvPicPr>
        <p:blipFill>
          <a:blip r:embed="rId4"/>
          <a:stretch>
            <a:fillRect/>
          </a:stretch>
        </p:blipFill>
        <p:spPr>
          <a:xfrm>
            <a:off x="1309687" y="3305550"/>
            <a:ext cx="3190875" cy="1400175"/>
          </a:xfrm>
          <a:prstGeom prst="rect">
            <a:avLst/>
          </a:prstGeom>
        </p:spPr>
      </p:pic>
    </p:spTree>
    <p:extLst>
      <p:ext uri="{BB962C8B-B14F-4D97-AF65-F5344CB8AC3E}">
        <p14:creationId xmlns:p14="http://schemas.microsoft.com/office/powerpoint/2010/main" val="2406872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Nuestro camino a recorrer…</a:t>
            </a:r>
          </a:p>
        </p:txBody>
      </p:sp>
      <p:sp>
        <p:nvSpPr>
          <p:cNvPr id="9" name="Marcador de texto 8">
            <a:extLst>
              <a:ext uri="{FF2B5EF4-FFF2-40B4-BE49-F238E27FC236}">
                <a16:creationId xmlns:a16="http://schemas.microsoft.com/office/drawing/2014/main" id="{075937FD-A3A2-D147-89CD-B58AA415EC4F}"/>
              </a:ext>
            </a:extLst>
          </p:cNvPr>
          <p:cNvSpPr>
            <a:spLocks noGrp="1"/>
          </p:cNvSpPr>
          <p:nvPr>
            <p:ph type="body" sz="quarter" idx="10"/>
          </p:nvPr>
        </p:nvSpPr>
        <p:spPr>
          <a:xfrm>
            <a:off x="512888" y="1750586"/>
            <a:ext cx="11249309" cy="1617694"/>
          </a:xfrm>
        </p:spPr>
        <p:txBody>
          <a:bodyPr/>
          <a:lstStyle/>
          <a:p>
            <a:r>
              <a:rPr lang="es-AR" sz="5400" dirty="0"/>
              <a:t>Programación Web</a:t>
            </a:r>
          </a:p>
        </p:txBody>
      </p:sp>
      <p:sp>
        <p:nvSpPr>
          <p:cNvPr id="10" name="Marcador de texto 9">
            <a:extLst>
              <a:ext uri="{FF2B5EF4-FFF2-40B4-BE49-F238E27FC236}">
                <a16:creationId xmlns:a16="http://schemas.microsoft.com/office/drawing/2014/main" id="{28C958F9-5128-2A43-BB1C-25E66DB06EA6}"/>
              </a:ext>
            </a:extLst>
          </p:cNvPr>
          <p:cNvSpPr>
            <a:spLocks noGrp="1"/>
          </p:cNvSpPr>
          <p:nvPr>
            <p:ph type="body" sz="quarter" idx="11"/>
          </p:nvPr>
        </p:nvSpPr>
        <p:spPr>
          <a:xfrm>
            <a:off x="512888" y="3368280"/>
            <a:ext cx="5508209" cy="2957087"/>
          </a:xfrm>
        </p:spPr>
        <p:txBody>
          <a:bodyPr/>
          <a:lstStyle/>
          <a:p>
            <a:pPr marL="0" indent="0">
              <a:buNone/>
            </a:pPr>
            <a:r>
              <a:rPr lang="es-ES" sz="3200" dirty="0"/>
              <a:t>Dominar las herramientas básicas para el </a:t>
            </a:r>
            <a:r>
              <a:rPr lang="es-ES" sz="3200" b="1" dirty="0"/>
              <a:t>desarrollo</a:t>
            </a:r>
            <a:r>
              <a:rPr lang="es-ES" sz="3200" dirty="0"/>
              <a:t> de aplicaciones </a:t>
            </a:r>
            <a:r>
              <a:rPr lang="es-ES" sz="3200" b="1" dirty="0"/>
              <a:t>web</a:t>
            </a:r>
            <a:r>
              <a:rPr lang="es-ES" sz="3200" dirty="0"/>
              <a:t> con un </a:t>
            </a:r>
            <a:r>
              <a:rPr lang="es-ES" sz="3200" b="1" dirty="0"/>
              <a:t>enfoque práctico</a:t>
            </a:r>
            <a:r>
              <a:rPr lang="es-ES" sz="3200" dirty="0"/>
              <a:t> orientado a</a:t>
            </a:r>
            <a:r>
              <a:rPr lang="es-ES" sz="3200" b="1" dirty="0"/>
              <a:t> aplicaciones de negocios</a:t>
            </a:r>
            <a:endParaRPr lang="es-AR" sz="3200" dirty="0"/>
          </a:p>
          <a:p>
            <a:endParaRPr lang="es-AR"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564" y="3618833"/>
            <a:ext cx="3575713" cy="2010061"/>
          </a:xfrm>
          <a:prstGeom prst="rect">
            <a:avLst/>
          </a:prstGeom>
        </p:spPr>
      </p:pic>
    </p:spTree>
    <p:extLst>
      <p:ext uri="{BB962C8B-B14F-4D97-AF65-F5344CB8AC3E}">
        <p14:creationId xmlns:p14="http://schemas.microsoft.com/office/powerpoint/2010/main" val="1357217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Hipervínculos</a:t>
            </a:r>
          </a:p>
        </p:txBody>
      </p:sp>
      <p:sp>
        <p:nvSpPr>
          <p:cNvPr id="3" name="CuadroTexto 2"/>
          <p:cNvSpPr txBox="1"/>
          <p:nvPr/>
        </p:nvSpPr>
        <p:spPr>
          <a:xfrm>
            <a:off x="846942" y="1310660"/>
            <a:ext cx="10371518" cy="3847207"/>
          </a:xfrm>
          <a:prstGeom prst="rect">
            <a:avLst/>
          </a:prstGeom>
          <a:noFill/>
        </p:spPr>
        <p:txBody>
          <a:bodyPr wrap="square" rtlCol="0">
            <a:spAutoFit/>
          </a:bodyPr>
          <a:lstStyle/>
          <a:p>
            <a:r>
              <a:rPr lang="es-AR" sz="2000" dirty="0"/>
              <a:t>Para insertar un hipervínculo se debe utilizar la etiqueta </a:t>
            </a:r>
            <a:r>
              <a:rPr lang="es-AR" sz="2400" b="1" dirty="0"/>
              <a:t>&lt;a&gt;</a:t>
            </a:r>
            <a:r>
              <a:rPr lang="es-AR" sz="2000" dirty="0"/>
              <a:t>. Un ejemplo básico es el siguiente:</a:t>
            </a:r>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Si nos posicionamos sobre el hipervínculo, se lee “Universidad del CEMA”. Y si hacemos </a:t>
            </a:r>
            <a:r>
              <a:rPr lang="es-AR" sz="2000" dirty="0" err="1"/>
              <a:t>click</a:t>
            </a:r>
            <a:r>
              <a:rPr lang="es-AR" sz="2000" dirty="0"/>
              <a:t>, se abre la página de UCEMA en una solapa o ventana nueva (esto último lo indica el atributo target.</a:t>
            </a:r>
          </a:p>
          <a:p>
            <a:endParaRPr lang="es-AR" sz="2000" dirty="0"/>
          </a:p>
          <a:p>
            <a:r>
              <a:rPr lang="es-AR" sz="2000" dirty="0"/>
              <a:t>Finalmente, el atributo </a:t>
            </a:r>
            <a:r>
              <a:rPr lang="es-AR" sz="2000" dirty="0" err="1"/>
              <a:t>tabindex</a:t>
            </a:r>
            <a:r>
              <a:rPr lang="es-AR" sz="2000" dirty="0"/>
              <a:t> indica el orden de tabulación.</a:t>
            </a:r>
          </a:p>
          <a:p>
            <a:pPr marL="342900" indent="-342900">
              <a:buFont typeface="Wingdings" panose="05000000000000000000" pitchFamily="2" charset="2"/>
              <a:buChar char="ü"/>
            </a:pPr>
            <a:endParaRPr lang="es-AR" sz="2000" dirty="0"/>
          </a:p>
        </p:txBody>
      </p:sp>
      <p:pic>
        <p:nvPicPr>
          <p:cNvPr id="5" name="Imagen 4"/>
          <p:cNvPicPr>
            <a:picLocks noChangeAspect="1"/>
          </p:cNvPicPr>
          <p:nvPr/>
        </p:nvPicPr>
        <p:blipFill>
          <a:blip r:embed="rId3"/>
          <a:stretch>
            <a:fillRect/>
          </a:stretch>
        </p:blipFill>
        <p:spPr>
          <a:xfrm>
            <a:off x="1382759" y="2018546"/>
            <a:ext cx="4526302" cy="1199176"/>
          </a:xfrm>
          <a:prstGeom prst="rect">
            <a:avLst/>
          </a:prstGeom>
        </p:spPr>
      </p:pic>
      <p:pic>
        <p:nvPicPr>
          <p:cNvPr id="7" name="Imagen 6"/>
          <p:cNvPicPr>
            <a:picLocks noChangeAspect="1"/>
          </p:cNvPicPr>
          <p:nvPr/>
        </p:nvPicPr>
        <p:blipFill>
          <a:blip r:embed="rId4"/>
          <a:stretch>
            <a:fillRect/>
          </a:stretch>
        </p:blipFill>
        <p:spPr>
          <a:xfrm>
            <a:off x="7544937" y="2018546"/>
            <a:ext cx="2106684" cy="711006"/>
          </a:xfrm>
          <a:prstGeom prst="rect">
            <a:avLst/>
          </a:prstGeom>
        </p:spPr>
      </p:pic>
    </p:spTree>
    <p:extLst>
      <p:ext uri="{BB962C8B-B14F-4D97-AF65-F5344CB8AC3E}">
        <p14:creationId xmlns:p14="http://schemas.microsoft.com/office/powerpoint/2010/main" val="565883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Imágenes</a:t>
            </a:r>
          </a:p>
        </p:txBody>
      </p:sp>
      <p:sp>
        <p:nvSpPr>
          <p:cNvPr id="3" name="CuadroTexto 2"/>
          <p:cNvSpPr txBox="1"/>
          <p:nvPr/>
        </p:nvSpPr>
        <p:spPr>
          <a:xfrm>
            <a:off x="846942" y="1310660"/>
            <a:ext cx="10371518" cy="4154984"/>
          </a:xfrm>
          <a:prstGeom prst="rect">
            <a:avLst/>
          </a:prstGeom>
          <a:noFill/>
        </p:spPr>
        <p:txBody>
          <a:bodyPr wrap="square" rtlCol="0">
            <a:spAutoFit/>
          </a:bodyPr>
          <a:lstStyle/>
          <a:p>
            <a:r>
              <a:rPr lang="es-AR" sz="2000" dirty="0"/>
              <a:t>Para insertar una imagen se debe utilizar la etiqueta </a:t>
            </a:r>
            <a:r>
              <a:rPr lang="es-AR" sz="2400" b="1" dirty="0"/>
              <a:t>&lt;</a:t>
            </a:r>
            <a:r>
              <a:rPr lang="es-AR" sz="2400" b="1" dirty="0" err="1"/>
              <a:t>img</a:t>
            </a:r>
            <a:r>
              <a:rPr lang="es-AR" sz="2400" b="1" dirty="0"/>
              <a:t>&gt;</a:t>
            </a:r>
            <a:r>
              <a:rPr lang="es-AR" sz="2000" dirty="0"/>
              <a:t>. Un ejemplo básico es el siguiente:</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El atributo </a:t>
            </a:r>
            <a:r>
              <a:rPr lang="es-AR" sz="2000" dirty="0" err="1"/>
              <a:t>src</a:t>
            </a:r>
            <a:r>
              <a:rPr lang="es-AR" sz="2000" dirty="0"/>
              <a:t> permite indicar el nombre de la imagen a mostrar y el valor de </a:t>
            </a:r>
            <a:r>
              <a:rPr lang="es-AR" sz="2000" dirty="0" err="1"/>
              <a:t>alt</a:t>
            </a:r>
            <a:r>
              <a:rPr lang="es-AR" sz="2000" dirty="0"/>
              <a:t> es el texto alternativo en caso de no poder encontrar o descargar la imagen.</a:t>
            </a:r>
          </a:p>
        </p:txBody>
      </p:sp>
      <p:pic>
        <p:nvPicPr>
          <p:cNvPr id="2" name="Imagen 1"/>
          <p:cNvPicPr>
            <a:picLocks noChangeAspect="1"/>
          </p:cNvPicPr>
          <p:nvPr/>
        </p:nvPicPr>
        <p:blipFill>
          <a:blip r:embed="rId3"/>
          <a:stretch>
            <a:fillRect/>
          </a:stretch>
        </p:blipFill>
        <p:spPr>
          <a:xfrm>
            <a:off x="8027513" y="2073962"/>
            <a:ext cx="2524125" cy="2409825"/>
          </a:xfrm>
          <a:prstGeom prst="rect">
            <a:avLst/>
          </a:prstGeom>
        </p:spPr>
      </p:pic>
      <p:pic>
        <p:nvPicPr>
          <p:cNvPr id="4" name="Imagen 3"/>
          <p:cNvPicPr>
            <a:picLocks noChangeAspect="1"/>
          </p:cNvPicPr>
          <p:nvPr/>
        </p:nvPicPr>
        <p:blipFill>
          <a:blip r:embed="rId4"/>
          <a:stretch>
            <a:fillRect/>
          </a:stretch>
        </p:blipFill>
        <p:spPr>
          <a:xfrm>
            <a:off x="1065733" y="2292657"/>
            <a:ext cx="6527309" cy="737146"/>
          </a:xfrm>
          <a:prstGeom prst="rect">
            <a:avLst/>
          </a:prstGeom>
        </p:spPr>
      </p:pic>
    </p:spTree>
    <p:extLst>
      <p:ext uri="{BB962C8B-B14F-4D97-AF65-F5344CB8AC3E}">
        <p14:creationId xmlns:p14="http://schemas.microsoft.com/office/powerpoint/2010/main" val="82827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Videos y Audios</a:t>
            </a:r>
          </a:p>
        </p:txBody>
      </p:sp>
      <p:sp>
        <p:nvSpPr>
          <p:cNvPr id="3" name="CuadroTexto 2"/>
          <p:cNvSpPr txBox="1"/>
          <p:nvPr/>
        </p:nvSpPr>
        <p:spPr>
          <a:xfrm>
            <a:off x="846942" y="1310660"/>
            <a:ext cx="10371518" cy="4524315"/>
          </a:xfrm>
          <a:prstGeom prst="rect">
            <a:avLst/>
          </a:prstGeom>
          <a:noFill/>
        </p:spPr>
        <p:txBody>
          <a:bodyPr wrap="square" rtlCol="0">
            <a:spAutoFit/>
          </a:bodyPr>
          <a:lstStyle/>
          <a:p>
            <a:r>
              <a:rPr lang="es-AR" dirty="0"/>
              <a:t>De forma análoga en que podemos insertar una imagen en una página, mediante las etiquetas </a:t>
            </a:r>
            <a:r>
              <a:rPr lang="es-AR" sz="2000" b="1" dirty="0"/>
              <a:t>&lt;video&gt;</a:t>
            </a:r>
            <a:r>
              <a:rPr lang="es-AR" dirty="0"/>
              <a:t> y </a:t>
            </a:r>
            <a:r>
              <a:rPr lang="es-AR" sz="2000" b="1" dirty="0"/>
              <a:t>&lt;audio&gt;</a:t>
            </a:r>
            <a:r>
              <a:rPr lang="es-AR" dirty="0"/>
              <a:t> podremos incrustar videos y audios. Veamos su sintaxis más sencilla:</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dirty="0"/>
              <a:t>El atributo </a:t>
            </a:r>
            <a:r>
              <a:rPr lang="es-AR" b="1" dirty="0"/>
              <a:t>“</a:t>
            </a:r>
            <a:r>
              <a:rPr lang="es-AR" b="1" dirty="0" err="1"/>
              <a:t>controls</a:t>
            </a:r>
            <a:r>
              <a:rPr lang="es-AR" b="1" dirty="0"/>
              <a:t>”</a:t>
            </a:r>
            <a:r>
              <a:rPr lang="es-AR" dirty="0"/>
              <a:t> nos permite, con su sola presencia, incorporar los controles del video en la parte inferior del mismo. Existen otros atributos de relevancia que vale la pena mencionar: </a:t>
            </a:r>
            <a:r>
              <a:rPr lang="es-AR" b="1" dirty="0" err="1"/>
              <a:t>autoplay</a:t>
            </a:r>
            <a:r>
              <a:rPr lang="es-AR" dirty="0"/>
              <a:t> (inicia el video sin necesidad de presionar </a:t>
            </a:r>
            <a:r>
              <a:rPr lang="es-AR" dirty="0" err="1"/>
              <a:t>play</a:t>
            </a:r>
            <a:r>
              <a:rPr lang="es-AR" dirty="0"/>
              <a:t>), </a:t>
            </a:r>
            <a:r>
              <a:rPr lang="es-AR" b="1" dirty="0" err="1"/>
              <a:t>loop</a:t>
            </a:r>
            <a:r>
              <a:rPr lang="es-AR" dirty="0"/>
              <a:t> (vuelve al inicio al finalizar comenzando de nuevo el video) y </a:t>
            </a:r>
            <a:r>
              <a:rPr lang="es-AR" b="1" dirty="0"/>
              <a:t>poster</a:t>
            </a:r>
            <a:r>
              <a:rPr lang="es-AR" dirty="0"/>
              <a:t> (imagen que muestra el navegador mientras el video se está descargando).</a:t>
            </a:r>
          </a:p>
          <a:p>
            <a:endParaRPr lang="es-AR" dirty="0"/>
          </a:p>
          <a:p>
            <a:r>
              <a:rPr lang="es-AR" dirty="0"/>
              <a:t>Como podremos suponer, la etiqueta </a:t>
            </a:r>
            <a:r>
              <a:rPr lang="es-AR" sz="2000" b="1" dirty="0"/>
              <a:t>&lt;audio&gt;</a:t>
            </a:r>
            <a:r>
              <a:rPr lang="es-AR" dirty="0"/>
              <a:t> nos permitirá insertar audio en la página. </a:t>
            </a:r>
            <a:endParaRPr lang="es-AR" sz="2000" dirty="0"/>
          </a:p>
        </p:txBody>
      </p:sp>
      <p:pic>
        <p:nvPicPr>
          <p:cNvPr id="5" name="Imagen 4"/>
          <p:cNvPicPr>
            <a:picLocks noChangeAspect="1"/>
          </p:cNvPicPr>
          <p:nvPr/>
        </p:nvPicPr>
        <p:blipFill>
          <a:blip r:embed="rId3"/>
          <a:stretch>
            <a:fillRect/>
          </a:stretch>
        </p:blipFill>
        <p:spPr>
          <a:xfrm>
            <a:off x="1072487" y="2045386"/>
            <a:ext cx="6038850" cy="600075"/>
          </a:xfrm>
          <a:prstGeom prst="rect">
            <a:avLst/>
          </a:prstGeom>
        </p:spPr>
      </p:pic>
      <p:pic>
        <p:nvPicPr>
          <p:cNvPr id="6" name="Imagen 5"/>
          <p:cNvPicPr>
            <a:picLocks noChangeAspect="1"/>
          </p:cNvPicPr>
          <p:nvPr/>
        </p:nvPicPr>
        <p:blipFill>
          <a:blip r:embed="rId4"/>
          <a:stretch>
            <a:fillRect/>
          </a:stretch>
        </p:blipFill>
        <p:spPr>
          <a:xfrm>
            <a:off x="7336881" y="2045386"/>
            <a:ext cx="3431203" cy="2015151"/>
          </a:xfrm>
          <a:prstGeom prst="rect">
            <a:avLst/>
          </a:prstGeom>
        </p:spPr>
      </p:pic>
      <p:pic>
        <p:nvPicPr>
          <p:cNvPr id="7" name="Imagen 6"/>
          <p:cNvPicPr>
            <a:picLocks noChangeAspect="1"/>
          </p:cNvPicPr>
          <p:nvPr/>
        </p:nvPicPr>
        <p:blipFill>
          <a:blip r:embed="rId5"/>
          <a:stretch>
            <a:fillRect/>
          </a:stretch>
        </p:blipFill>
        <p:spPr>
          <a:xfrm>
            <a:off x="7336881" y="5834975"/>
            <a:ext cx="2971800" cy="723900"/>
          </a:xfrm>
          <a:prstGeom prst="rect">
            <a:avLst/>
          </a:prstGeom>
        </p:spPr>
      </p:pic>
      <p:pic>
        <p:nvPicPr>
          <p:cNvPr id="9" name="Imagen 8"/>
          <p:cNvPicPr>
            <a:picLocks noChangeAspect="1"/>
          </p:cNvPicPr>
          <p:nvPr/>
        </p:nvPicPr>
        <p:blipFill>
          <a:blip r:embed="rId6"/>
          <a:stretch>
            <a:fillRect/>
          </a:stretch>
        </p:blipFill>
        <p:spPr>
          <a:xfrm>
            <a:off x="1072487" y="5963562"/>
            <a:ext cx="2905125" cy="466725"/>
          </a:xfrm>
          <a:prstGeom prst="rect">
            <a:avLst/>
          </a:prstGeom>
        </p:spPr>
      </p:pic>
    </p:spTree>
    <p:extLst>
      <p:ext uri="{BB962C8B-B14F-4D97-AF65-F5344CB8AC3E}">
        <p14:creationId xmlns:p14="http://schemas.microsoft.com/office/powerpoint/2010/main" val="2357703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Párrafos</a:t>
            </a:r>
          </a:p>
        </p:txBody>
      </p:sp>
      <p:sp>
        <p:nvSpPr>
          <p:cNvPr id="3" name="CuadroTexto 2"/>
          <p:cNvSpPr txBox="1"/>
          <p:nvPr/>
        </p:nvSpPr>
        <p:spPr>
          <a:xfrm>
            <a:off x="846942" y="1310660"/>
            <a:ext cx="10371518" cy="4524315"/>
          </a:xfrm>
          <a:prstGeom prst="rect">
            <a:avLst/>
          </a:prstGeom>
          <a:noFill/>
        </p:spPr>
        <p:txBody>
          <a:bodyPr wrap="square" rtlCol="0">
            <a:spAutoFit/>
          </a:bodyPr>
          <a:lstStyle/>
          <a:p>
            <a:r>
              <a:rPr lang="es-AR" sz="2000" dirty="0"/>
              <a:t>Mediante la etiqueta </a:t>
            </a:r>
            <a:r>
              <a:rPr lang="es-AR" sz="2400" b="1" dirty="0"/>
              <a:t>&lt;p&gt;</a:t>
            </a:r>
            <a:r>
              <a:rPr lang="es-AR" sz="2000" dirty="0"/>
              <a:t> podremos insertar un párrafo en la página. Por ejemplo:</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Como podemos observar, HTML no toma en cuenta los saltos de línea que se encuentran en el archivo. Si quisiéramos forzar un salto de línea, deberemos utilizar la etiqueta </a:t>
            </a:r>
            <a:r>
              <a:rPr lang="es-AR" sz="2400" b="1" dirty="0"/>
              <a:t>&lt;</a:t>
            </a:r>
            <a:r>
              <a:rPr lang="es-AR" sz="2400" b="1" dirty="0" err="1"/>
              <a:t>br</a:t>
            </a:r>
            <a:r>
              <a:rPr lang="es-AR" sz="2400" b="1" dirty="0"/>
              <a:t>&gt;</a:t>
            </a:r>
            <a:r>
              <a:rPr lang="es-AR" sz="2000" dirty="0"/>
              <a:t> como se explicó previamente.</a:t>
            </a:r>
          </a:p>
          <a:p>
            <a:endParaRPr lang="es-AR" sz="2000" dirty="0"/>
          </a:p>
          <a:p>
            <a:endParaRPr lang="es-AR" sz="2000" dirty="0"/>
          </a:p>
        </p:txBody>
      </p:sp>
      <p:pic>
        <p:nvPicPr>
          <p:cNvPr id="5" name="Imagen 4"/>
          <p:cNvPicPr>
            <a:picLocks noChangeAspect="1"/>
          </p:cNvPicPr>
          <p:nvPr/>
        </p:nvPicPr>
        <p:blipFill>
          <a:blip r:embed="rId3"/>
          <a:stretch>
            <a:fillRect/>
          </a:stretch>
        </p:blipFill>
        <p:spPr>
          <a:xfrm>
            <a:off x="4620264" y="2336941"/>
            <a:ext cx="7060996" cy="679214"/>
          </a:xfrm>
          <a:prstGeom prst="rect">
            <a:avLst/>
          </a:prstGeom>
        </p:spPr>
      </p:pic>
      <p:pic>
        <p:nvPicPr>
          <p:cNvPr id="6" name="Imagen 5"/>
          <p:cNvPicPr>
            <a:picLocks noChangeAspect="1"/>
          </p:cNvPicPr>
          <p:nvPr/>
        </p:nvPicPr>
        <p:blipFill>
          <a:blip r:embed="rId4"/>
          <a:stretch>
            <a:fillRect/>
          </a:stretch>
        </p:blipFill>
        <p:spPr>
          <a:xfrm>
            <a:off x="1200719" y="2217620"/>
            <a:ext cx="2857500" cy="1276350"/>
          </a:xfrm>
          <a:prstGeom prst="rect">
            <a:avLst/>
          </a:prstGeom>
        </p:spPr>
      </p:pic>
    </p:spTree>
    <p:extLst>
      <p:ext uri="{BB962C8B-B14F-4D97-AF65-F5344CB8AC3E}">
        <p14:creationId xmlns:p14="http://schemas.microsoft.com/office/powerpoint/2010/main" val="3249381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Separación</a:t>
            </a:r>
          </a:p>
        </p:txBody>
      </p:sp>
      <p:sp>
        <p:nvSpPr>
          <p:cNvPr id="3" name="CuadroTexto 2"/>
          <p:cNvSpPr txBox="1"/>
          <p:nvPr/>
        </p:nvSpPr>
        <p:spPr>
          <a:xfrm>
            <a:off x="846942" y="1310660"/>
            <a:ext cx="10371518" cy="1384995"/>
          </a:xfrm>
          <a:prstGeom prst="rect">
            <a:avLst/>
          </a:prstGeom>
          <a:noFill/>
        </p:spPr>
        <p:txBody>
          <a:bodyPr wrap="square" rtlCol="0">
            <a:spAutoFit/>
          </a:bodyPr>
          <a:lstStyle/>
          <a:p>
            <a:r>
              <a:rPr lang="es-AR" sz="2000" dirty="0"/>
              <a:t>Así como la etiqueta </a:t>
            </a:r>
            <a:r>
              <a:rPr lang="es-AR" sz="2400" b="1" dirty="0"/>
              <a:t>&lt;</a:t>
            </a:r>
            <a:r>
              <a:rPr lang="es-AR" sz="2400" b="1" dirty="0" err="1"/>
              <a:t>br</a:t>
            </a:r>
            <a:r>
              <a:rPr lang="es-AR" sz="2400" b="1" dirty="0"/>
              <a:t>&gt;</a:t>
            </a:r>
            <a:r>
              <a:rPr lang="es-AR" sz="2000" dirty="0"/>
              <a:t> permite establecer un salto de línea, existe la </a:t>
            </a:r>
            <a:r>
              <a:rPr lang="es-AR" sz="2000" dirty="0" err="1"/>
              <a:t>la</a:t>
            </a:r>
            <a:r>
              <a:rPr lang="es-AR" sz="2000" dirty="0"/>
              <a:t> etiqueta </a:t>
            </a:r>
            <a:r>
              <a:rPr lang="es-AR" sz="2400" b="1" dirty="0"/>
              <a:t>&lt;</a:t>
            </a:r>
            <a:r>
              <a:rPr lang="es-AR" sz="2400" b="1" dirty="0" err="1"/>
              <a:t>hr</a:t>
            </a:r>
            <a:r>
              <a:rPr lang="es-AR" sz="2400" b="1" dirty="0"/>
              <a:t>&gt;</a:t>
            </a:r>
            <a:r>
              <a:rPr lang="es-AR" sz="2000" dirty="0"/>
              <a:t> que tiene el mismo efecto pero además imprime un separador. Veamos cómo funciona.</a:t>
            </a:r>
          </a:p>
          <a:p>
            <a:endParaRPr lang="es-AR" sz="2000" dirty="0"/>
          </a:p>
          <a:p>
            <a:endParaRPr lang="es-AR" sz="2000" dirty="0"/>
          </a:p>
        </p:txBody>
      </p:sp>
      <p:pic>
        <p:nvPicPr>
          <p:cNvPr id="4" name="Imagen 3"/>
          <p:cNvPicPr>
            <a:picLocks noChangeAspect="1"/>
          </p:cNvPicPr>
          <p:nvPr/>
        </p:nvPicPr>
        <p:blipFill>
          <a:blip r:embed="rId3"/>
          <a:stretch>
            <a:fillRect/>
          </a:stretch>
        </p:blipFill>
        <p:spPr>
          <a:xfrm>
            <a:off x="5998911" y="2628980"/>
            <a:ext cx="3905250" cy="1200150"/>
          </a:xfrm>
          <a:prstGeom prst="rect">
            <a:avLst/>
          </a:prstGeom>
        </p:spPr>
      </p:pic>
      <p:pic>
        <p:nvPicPr>
          <p:cNvPr id="7" name="Imagen 6"/>
          <p:cNvPicPr>
            <a:picLocks noChangeAspect="1"/>
          </p:cNvPicPr>
          <p:nvPr/>
        </p:nvPicPr>
        <p:blipFill>
          <a:blip r:embed="rId4"/>
          <a:stretch>
            <a:fillRect/>
          </a:stretch>
        </p:blipFill>
        <p:spPr>
          <a:xfrm>
            <a:off x="1627087" y="2628980"/>
            <a:ext cx="3057525" cy="1333500"/>
          </a:xfrm>
          <a:prstGeom prst="rect">
            <a:avLst/>
          </a:prstGeom>
        </p:spPr>
      </p:pic>
    </p:spTree>
    <p:extLst>
      <p:ext uri="{BB962C8B-B14F-4D97-AF65-F5344CB8AC3E}">
        <p14:creationId xmlns:p14="http://schemas.microsoft.com/office/powerpoint/2010/main" val="77028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Énfasis</a:t>
            </a:r>
          </a:p>
        </p:txBody>
      </p:sp>
      <p:sp>
        <p:nvSpPr>
          <p:cNvPr id="3" name="CuadroTexto 2"/>
          <p:cNvSpPr txBox="1"/>
          <p:nvPr/>
        </p:nvSpPr>
        <p:spPr>
          <a:xfrm>
            <a:off x="512887" y="1310660"/>
            <a:ext cx="11428903" cy="5262979"/>
          </a:xfrm>
          <a:prstGeom prst="rect">
            <a:avLst/>
          </a:prstGeom>
          <a:noFill/>
        </p:spPr>
        <p:txBody>
          <a:bodyPr wrap="square" rtlCol="0">
            <a:spAutoFit/>
          </a:bodyPr>
          <a:lstStyle/>
          <a:p>
            <a:r>
              <a:rPr lang="es-AR" sz="2000" dirty="0"/>
              <a:t>Cuando queremos dar especial énfasis a un texto, o bien a una porción del mismo, lo correcto es utilizar la etiqueta </a:t>
            </a:r>
            <a:r>
              <a:rPr lang="es-AR" sz="2400" b="1" dirty="0"/>
              <a:t>&lt;</a:t>
            </a:r>
            <a:r>
              <a:rPr lang="es-AR" sz="2400" b="1" dirty="0" err="1"/>
              <a:t>strong</a:t>
            </a:r>
            <a:r>
              <a:rPr lang="es-AR" sz="2400" b="1" dirty="0"/>
              <a:t>&gt;</a:t>
            </a:r>
            <a:r>
              <a:rPr lang="es-AR" sz="2000" dirty="0"/>
              <a:t>.</a:t>
            </a:r>
          </a:p>
          <a:p>
            <a:endParaRPr lang="es-AR" sz="2000" dirty="0"/>
          </a:p>
          <a:p>
            <a:endParaRPr lang="es-AR" sz="2000" dirty="0"/>
          </a:p>
          <a:p>
            <a:endParaRPr lang="es-AR" sz="2000" dirty="0"/>
          </a:p>
          <a:p>
            <a:endParaRPr lang="es-AR" sz="2000" dirty="0"/>
          </a:p>
          <a:p>
            <a:r>
              <a:rPr lang="es-AR" sz="2000" dirty="0"/>
              <a:t>Un hermano menor de la etiqueta </a:t>
            </a:r>
            <a:r>
              <a:rPr lang="es-AR" sz="2400" b="1" dirty="0"/>
              <a:t>&lt;</a:t>
            </a:r>
            <a:r>
              <a:rPr lang="es-AR" sz="2400" b="1" dirty="0" err="1"/>
              <a:t>strong</a:t>
            </a:r>
            <a:r>
              <a:rPr lang="es-AR" sz="2400" b="1" dirty="0"/>
              <a:t>&gt;</a:t>
            </a:r>
            <a:r>
              <a:rPr lang="es-AR" sz="2000" dirty="0"/>
              <a:t> es el </a:t>
            </a:r>
            <a:r>
              <a:rPr lang="es-AR" sz="2000" dirty="0" err="1"/>
              <a:t>tag</a:t>
            </a:r>
            <a:r>
              <a:rPr lang="es-AR" sz="2000" dirty="0"/>
              <a:t> </a:t>
            </a:r>
            <a:r>
              <a:rPr lang="es-AR" sz="2400" b="1" dirty="0"/>
              <a:t>&lt;</a:t>
            </a:r>
            <a:r>
              <a:rPr lang="es-AR" sz="2400" b="1" dirty="0" err="1"/>
              <a:t>em</a:t>
            </a:r>
            <a:r>
              <a:rPr lang="es-AR" sz="2400" b="1" dirty="0"/>
              <a:t>&gt;</a:t>
            </a:r>
            <a:r>
              <a:rPr lang="es-AR" sz="2000" dirty="0"/>
              <a:t>, donde también buscamos poner énfasis en parte del texto aunque sin tanta fuerza.</a:t>
            </a:r>
          </a:p>
          <a:p>
            <a:endParaRPr lang="es-AR" sz="2000" dirty="0"/>
          </a:p>
          <a:p>
            <a:endParaRPr lang="es-AR" sz="2000" dirty="0"/>
          </a:p>
          <a:p>
            <a:endParaRPr lang="es-AR" sz="2000" dirty="0"/>
          </a:p>
          <a:p>
            <a:endParaRPr lang="es-AR" sz="2000" dirty="0"/>
          </a:p>
          <a:p>
            <a:r>
              <a:rPr lang="es-AR" sz="2000" dirty="0"/>
              <a:t>En las versiones anteriores de HTML ya existían las etiquetas </a:t>
            </a:r>
            <a:r>
              <a:rPr lang="es-AR" sz="2400" b="1" dirty="0"/>
              <a:t>&lt;b&gt;</a:t>
            </a:r>
            <a:r>
              <a:rPr lang="es-AR" sz="2000" dirty="0"/>
              <a:t> e </a:t>
            </a:r>
            <a:r>
              <a:rPr lang="es-AR" sz="2400" b="1" dirty="0"/>
              <a:t>&lt;i&gt;</a:t>
            </a:r>
            <a:r>
              <a:rPr lang="es-AR" sz="2000" dirty="0"/>
              <a:t> que conseguían el mismo resultado visual en el navegador. Sin embargo, HTML5 comienza a dar sentido semántico además de visual, y la aparición de los </a:t>
            </a:r>
            <a:r>
              <a:rPr lang="es-AR" sz="2000" dirty="0" err="1"/>
              <a:t>tags</a:t>
            </a:r>
            <a:r>
              <a:rPr lang="es-AR" sz="2000" dirty="0"/>
              <a:t> </a:t>
            </a:r>
            <a:r>
              <a:rPr lang="es-AR" sz="2400" b="1" dirty="0"/>
              <a:t>&lt;</a:t>
            </a:r>
            <a:r>
              <a:rPr lang="es-AR" sz="2400" b="1" dirty="0" err="1"/>
              <a:t>strong</a:t>
            </a:r>
            <a:r>
              <a:rPr lang="es-AR" sz="2400" b="1" dirty="0"/>
              <a:t>&gt; </a:t>
            </a:r>
            <a:r>
              <a:rPr lang="es-AR" sz="2000" dirty="0"/>
              <a:t>y </a:t>
            </a:r>
            <a:r>
              <a:rPr lang="es-AR" sz="2400" b="1" dirty="0"/>
              <a:t>&lt;</a:t>
            </a:r>
            <a:r>
              <a:rPr lang="es-AR" sz="2400" b="1" dirty="0" err="1"/>
              <a:t>em</a:t>
            </a:r>
            <a:r>
              <a:rPr lang="es-AR" sz="2400" b="1" dirty="0"/>
              <a:t>&gt; </a:t>
            </a:r>
            <a:r>
              <a:rPr lang="es-AR" sz="2000" dirty="0"/>
              <a:t>son algunos ejemplos de esto. Este sentido semántico de es vital importancia en el SEO de la página, utilizado por los motores de búsqueda como Google.</a:t>
            </a:r>
          </a:p>
        </p:txBody>
      </p:sp>
      <p:pic>
        <p:nvPicPr>
          <p:cNvPr id="2" name="Imagen 1"/>
          <p:cNvPicPr>
            <a:picLocks noChangeAspect="1"/>
          </p:cNvPicPr>
          <p:nvPr/>
        </p:nvPicPr>
        <p:blipFill>
          <a:blip r:embed="rId3"/>
          <a:stretch>
            <a:fillRect/>
          </a:stretch>
        </p:blipFill>
        <p:spPr>
          <a:xfrm>
            <a:off x="4814887" y="2266595"/>
            <a:ext cx="6245720" cy="677410"/>
          </a:xfrm>
          <a:prstGeom prst="rect">
            <a:avLst/>
          </a:prstGeom>
        </p:spPr>
      </p:pic>
      <p:pic>
        <p:nvPicPr>
          <p:cNvPr id="4" name="Imagen 3"/>
          <p:cNvPicPr>
            <a:picLocks noChangeAspect="1"/>
          </p:cNvPicPr>
          <p:nvPr/>
        </p:nvPicPr>
        <p:blipFill>
          <a:blip r:embed="rId4"/>
          <a:stretch>
            <a:fillRect/>
          </a:stretch>
        </p:blipFill>
        <p:spPr>
          <a:xfrm>
            <a:off x="976399" y="2085264"/>
            <a:ext cx="3538509" cy="1040073"/>
          </a:xfrm>
          <a:prstGeom prst="rect">
            <a:avLst/>
          </a:prstGeom>
        </p:spPr>
      </p:pic>
      <p:pic>
        <p:nvPicPr>
          <p:cNvPr id="7" name="Imagen 6"/>
          <p:cNvPicPr>
            <a:picLocks noChangeAspect="1"/>
          </p:cNvPicPr>
          <p:nvPr/>
        </p:nvPicPr>
        <p:blipFill>
          <a:blip r:embed="rId5"/>
          <a:stretch>
            <a:fillRect/>
          </a:stretch>
        </p:blipFill>
        <p:spPr>
          <a:xfrm>
            <a:off x="4814887" y="4104917"/>
            <a:ext cx="6245720" cy="775428"/>
          </a:xfrm>
          <a:prstGeom prst="rect">
            <a:avLst/>
          </a:prstGeom>
        </p:spPr>
      </p:pic>
      <p:pic>
        <p:nvPicPr>
          <p:cNvPr id="9" name="Imagen 8"/>
          <p:cNvPicPr>
            <a:picLocks noChangeAspect="1"/>
          </p:cNvPicPr>
          <p:nvPr/>
        </p:nvPicPr>
        <p:blipFill>
          <a:blip r:embed="rId6"/>
          <a:stretch>
            <a:fillRect/>
          </a:stretch>
        </p:blipFill>
        <p:spPr>
          <a:xfrm>
            <a:off x="977765" y="3942149"/>
            <a:ext cx="3537143" cy="1100965"/>
          </a:xfrm>
          <a:prstGeom prst="rect">
            <a:avLst/>
          </a:prstGeom>
        </p:spPr>
      </p:pic>
    </p:spTree>
    <p:extLst>
      <p:ext uri="{BB962C8B-B14F-4D97-AF65-F5344CB8AC3E}">
        <p14:creationId xmlns:p14="http://schemas.microsoft.com/office/powerpoint/2010/main" val="2151156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Otros formateos de texto</a:t>
            </a:r>
          </a:p>
        </p:txBody>
      </p:sp>
      <p:sp>
        <p:nvSpPr>
          <p:cNvPr id="3" name="CuadroTexto 2"/>
          <p:cNvSpPr txBox="1"/>
          <p:nvPr/>
        </p:nvSpPr>
        <p:spPr>
          <a:xfrm>
            <a:off x="846942" y="1310660"/>
            <a:ext cx="10371518" cy="5386090"/>
          </a:xfrm>
          <a:prstGeom prst="rect">
            <a:avLst/>
          </a:prstGeom>
          <a:noFill/>
        </p:spPr>
        <p:txBody>
          <a:bodyPr wrap="square" rtlCol="0">
            <a:spAutoFit/>
          </a:bodyPr>
          <a:lstStyle/>
          <a:p>
            <a:r>
              <a:rPr lang="es-AR" dirty="0"/>
              <a:t>Así como existen </a:t>
            </a:r>
            <a:r>
              <a:rPr lang="es-AR" sz="2000" b="1" dirty="0"/>
              <a:t>&lt;</a:t>
            </a:r>
            <a:r>
              <a:rPr lang="es-AR" sz="2000" b="1" dirty="0" err="1"/>
              <a:t>strong</a:t>
            </a:r>
            <a:r>
              <a:rPr lang="es-AR" sz="2000" b="1" dirty="0"/>
              <a:t>&gt;</a:t>
            </a:r>
            <a:r>
              <a:rPr lang="es-AR" dirty="0"/>
              <a:t> y </a:t>
            </a:r>
            <a:r>
              <a:rPr lang="es-AR" sz="2000" b="1" dirty="0"/>
              <a:t>&lt;</a:t>
            </a:r>
            <a:r>
              <a:rPr lang="es-AR" sz="2000" b="1" dirty="0" err="1"/>
              <a:t>em</a:t>
            </a:r>
            <a:r>
              <a:rPr lang="es-AR" sz="2000" b="1" dirty="0"/>
              <a:t>&gt;</a:t>
            </a:r>
            <a:r>
              <a:rPr lang="es-AR" dirty="0"/>
              <a:t> para dar formato a un texto, existen otras etiquetas cuyo resultado visual ve modificado el texto al aplicarlas. Veamos los siguientes ejemplos:</a:t>
            </a:r>
          </a:p>
          <a:p>
            <a:endParaRPr lang="es-AR" sz="2000" dirty="0"/>
          </a:p>
          <a:p>
            <a:r>
              <a:rPr lang="es-AR" sz="1400" dirty="0"/>
              <a:t>Subíndice </a:t>
            </a:r>
          </a:p>
          <a:p>
            <a:r>
              <a:rPr lang="es-AR" sz="1400" dirty="0"/>
              <a:t>y Superíndice</a:t>
            </a:r>
            <a:endParaRPr lang="es-AR" sz="1600" dirty="0"/>
          </a:p>
          <a:p>
            <a:endParaRPr lang="es-AR" sz="1600" dirty="0"/>
          </a:p>
          <a:p>
            <a:endParaRPr lang="es-AR" sz="1600" dirty="0"/>
          </a:p>
          <a:p>
            <a:r>
              <a:rPr lang="es-AR" sz="1400" dirty="0"/>
              <a:t>Texto añadido</a:t>
            </a:r>
          </a:p>
          <a:p>
            <a:r>
              <a:rPr lang="es-AR" sz="1400" dirty="0"/>
              <a:t>posteriormente</a:t>
            </a:r>
          </a:p>
          <a:p>
            <a:endParaRPr lang="es-AR" sz="1600" dirty="0"/>
          </a:p>
          <a:p>
            <a:endParaRPr lang="es-AR" sz="1600" dirty="0"/>
          </a:p>
          <a:p>
            <a:r>
              <a:rPr lang="es-AR" sz="1400" dirty="0"/>
              <a:t>Achicar tamaño</a:t>
            </a:r>
          </a:p>
          <a:p>
            <a:r>
              <a:rPr lang="es-AR" sz="1400" dirty="0"/>
              <a:t>(</a:t>
            </a:r>
            <a:r>
              <a:rPr lang="es-AR" sz="1400" dirty="0" err="1"/>
              <a:t>ej</a:t>
            </a:r>
            <a:r>
              <a:rPr lang="es-AR" sz="1400" dirty="0"/>
              <a:t>: para </a:t>
            </a:r>
          </a:p>
          <a:p>
            <a:r>
              <a:rPr lang="es-AR" sz="1400" dirty="0"/>
              <a:t>texto legal o </a:t>
            </a:r>
          </a:p>
          <a:p>
            <a:r>
              <a:rPr lang="es-AR" sz="1400" dirty="0"/>
              <a:t>derechos de</a:t>
            </a:r>
          </a:p>
          <a:p>
            <a:r>
              <a:rPr lang="es-AR" sz="1400" dirty="0"/>
              <a:t>autor)</a:t>
            </a:r>
          </a:p>
          <a:p>
            <a:endParaRPr lang="es-AR" sz="1600" dirty="0"/>
          </a:p>
          <a:p>
            <a:r>
              <a:rPr lang="es-AR" sz="1400" dirty="0"/>
              <a:t>Texto </a:t>
            </a:r>
          </a:p>
          <a:p>
            <a:r>
              <a:rPr lang="es-AR" sz="1400" dirty="0"/>
              <a:t>Tachado</a:t>
            </a:r>
          </a:p>
          <a:p>
            <a:r>
              <a:rPr lang="es-AR" sz="1400" dirty="0"/>
              <a:t>(antes </a:t>
            </a:r>
            <a:r>
              <a:rPr lang="es-AR" sz="1400" b="1" i="1" dirty="0"/>
              <a:t>strike</a:t>
            </a:r>
            <a:r>
              <a:rPr lang="es-AR" sz="1400" dirty="0"/>
              <a:t> o </a:t>
            </a:r>
            <a:r>
              <a:rPr lang="es-AR" sz="1400" b="1" i="1" dirty="0"/>
              <a:t>s</a:t>
            </a:r>
            <a:r>
              <a:rPr lang="es-AR" sz="1400" dirty="0"/>
              <a:t>)</a:t>
            </a:r>
          </a:p>
          <a:p>
            <a:endParaRPr lang="es-AR" sz="1400" dirty="0"/>
          </a:p>
          <a:p>
            <a:endParaRPr lang="es-AR" sz="1400" dirty="0"/>
          </a:p>
          <a:p>
            <a:r>
              <a:rPr lang="es-AR" sz="1200" dirty="0"/>
              <a:t>(*) Existe además la etiqueta &lt;u&gt; para conseguir texto subrayado. Su uso en HTML5 está deprecado y, de querer conseguir este efecto, se recomienda su uso en CSS</a:t>
            </a:r>
          </a:p>
        </p:txBody>
      </p:sp>
      <p:pic>
        <p:nvPicPr>
          <p:cNvPr id="5" name="Imagen 4"/>
          <p:cNvPicPr>
            <a:picLocks noChangeAspect="1"/>
          </p:cNvPicPr>
          <p:nvPr/>
        </p:nvPicPr>
        <p:blipFill>
          <a:blip r:embed="rId3"/>
          <a:stretch>
            <a:fillRect/>
          </a:stretch>
        </p:blipFill>
        <p:spPr>
          <a:xfrm>
            <a:off x="6489415" y="2094430"/>
            <a:ext cx="2469574" cy="493915"/>
          </a:xfrm>
          <a:prstGeom prst="rect">
            <a:avLst/>
          </a:prstGeom>
        </p:spPr>
      </p:pic>
      <p:pic>
        <p:nvPicPr>
          <p:cNvPr id="10" name="Imagen 9"/>
          <p:cNvPicPr>
            <a:picLocks noChangeAspect="1"/>
          </p:cNvPicPr>
          <p:nvPr/>
        </p:nvPicPr>
        <p:blipFill>
          <a:blip r:embed="rId4"/>
          <a:stretch>
            <a:fillRect/>
          </a:stretch>
        </p:blipFill>
        <p:spPr>
          <a:xfrm>
            <a:off x="6489415" y="3071981"/>
            <a:ext cx="5648325" cy="447675"/>
          </a:xfrm>
          <a:prstGeom prst="rect">
            <a:avLst/>
          </a:prstGeom>
        </p:spPr>
      </p:pic>
      <p:pic>
        <p:nvPicPr>
          <p:cNvPr id="11" name="Imagen 10"/>
          <p:cNvPicPr>
            <a:picLocks noChangeAspect="1"/>
          </p:cNvPicPr>
          <p:nvPr/>
        </p:nvPicPr>
        <p:blipFill>
          <a:blip r:embed="rId5"/>
          <a:stretch>
            <a:fillRect/>
          </a:stretch>
        </p:blipFill>
        <p:spPr>
          <a:xfrm>
            <a:off x="2348966" y="2994490"/>
            <a:ext cx="3886200" cy="771525"/>
          </a:xfrm>
          <a:prstGeom prst="rect">
            <a:avLst/>
          </a:prstGeom>
        </p:spPr>
      </p:pic>
      <p:pic>
        <p:nvPicPr>
          <p:cNvPr id="12" name="Imagen 11"/>
          <p:cNvPicPr>
            <a:picLocks noChangeAspect="1"/>
          </p:cNvPicPr>
          <p:nvPr/>
        </p:nvPicPr>
        <p:blipFill>
          <a:blip r:embed="rId6"/>
          <a:stretch>
            <a:fillRect/>
          </a:stretch>
        </p:blipFill>
        <p:spPr>
          <a:xfrm>
            <a:off x="2348966" y="2033860"/>
            <a:ext cx="2638425" cy="790575"/>
          </a:xfrm>
          <a:prstGeom prst="rect">
            <a:avLst/>
          </a:prstGeom>
        </p:spPr>
      </p:pic>
      <p:cxnSp>
        <p:nvCxnSpPr>
          <p:cNvPr id="14" name="Conector recto 13"/>
          <p:cNvCxnSpPr/>
          <p:nvPr/>
        </p:nvCxnSpPr>
        <p:spPr>
          <a:xfrm>
            <a:off x="846942" y="2850256"/>
            <a:ext cx="11190383"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916356" y="3766015"/>
            <a:ext cx="11190383"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6" name="Imagen 15"/>
          <p:cNvPicPr>
            <a:picLocks noChangeAspect="1"/>
          </p:cNvPicPr>
          <p:nvPr/>
        </p:nvPicPr>
        <p:blipFill>
          <a:blip r:embed="rId7"/>
          <a:stretch>
            <a:fillRect/>
          </a:stretch>
        </p:blipFill>
        <p:spPr>
          <a:xfrm>
            <a:off x="6511547" y="4054753"/>
            <a:ext cx="4543425" cy="857250"/>
          </a:xfrm>
          <a:prstGeom prst="rect">
            <a:avLst/>
          </a:prstGeom>
        </p:spPr>
      </p:pic>
      <p:pic>
        <p:nvPicPr>
          <p:cNvPr id="17" name="Imagen 16"/>
          <p:cNvPicPr>
            <a:picLocks noChangeAspect="1"/>
          </p:cNvPicPr>
          <p:nvPr/>
        </p:nvPicPr>
        <p:blipFill>
          <a:blip r:embed="rId8"/>
          <a:stretch>
            <a:fillRect/>
          </a:stretch>
        </p:blipFill>
        <p:spPr>
          <a:xfrm>
            <a:off x="2244191" y="3927940"/>
            <a:ext cx="3990975" cy="1219200"/>
          </a:xfrm>
          <a:prstGeom prst="rect">
            <a:avLst/>
          </a:prstGeom>
        </p:spPr>
      </p:pic>
      <p:cxnSp>
        <p:nvCxnSpPr>
          <p:cNvPr id="18" name="Conector recto 17"/>
          <p:cNvCxnSpPr/>
          <p:nvPr/>
        </p:nvCxnSpPr>
        <p:spPr>
          <a:xfrm>
            <a:off x="947357" y="5222478"/>
            <a:ext cx="11190383"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9"/>
          <a:stretch>
            <a:fillRect/>
          </a:stretch>
        </p:blipFill>
        <p:spPr>
          <a:xfrm>
            <a:off x="2424240" y="5278187"/>
            <a:ext cx="3876675" cy="647700"/>
          </a:xfrm>
          <a:prstGeom prst="rect">
            <a:avLst/>
          </a:prstGeom>
        </p:spPr>
      </p:pic>
      <p:pic>
        <p:nvPicPr>
          <p:cNvPr id="20" name="Imagen 19"/>
          <p:cNvPicPr>
            <a:picLocks noChangeAspect="1"/>
          </p:cNvPicPr>
          <p:nvPr/>
        </p:nvPicPr>
        <p:blipFill>
          <a:blip r:embed="rId10"/>
          <a:stretch>
            <a:fillRect/>
          </a:stretch>
        </p:blipFill>
        <p:spPr>
          <a:xfrm>
            <a:off x="6542548" y="5382962"/>
            <a:ext cx="2962275" cy="438150"/>
          </a:xfrm>
          <a:prstGeom prst="rect">
            <a:avLst/>
          </a:prstGeom>
        </p:spPr>
      </p:pic>
    </p:spTree>
    <p:extLst>
      <p:ext uri="{BB962C8B-B14F-4D97-AF65-F5344CB8AC3E}">
        <p14:creationId xmlns:p14="http://schemas.microsoft.com/office/powerpoint/2010/main" val="2330000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Abreviaturas</a:t>
            </a:r>
          </a:p>
        </p:txBody>
      </p:sp>
      <p:sp>
        <p:nvSpPr>
          <p:cNvPr id="3" name="CuadroTexto 2"/>
          <p:cNvSpPr txBox="1"/>
          <p:nvPr/>
        </p:nvSpPr>
        <p:spPr>
          <a:xfrm>
            <a:off x="846942" y="1310660"/>
            <a:ext cx="10371518" cy="4462760"/>
          </a:xfrm>
          <a:prstGeom prst="rect">
            <a:avLst/>
          </a:prstGeom>
          <a:noFill/>
        </p:spPr>
        <p:txBody>
          <a:bodyPr wrap="square" rtlCol="0">
            <a:spAutoFit/>
          </a:bodyPr>
          <a:lstStyle/>
          <a:p>
            <a:r>
              <a:rPr lang="es-AR" sz="2000" dirty="0"/>
              <a:t>Muchas veces utilizaremos siglas, acrónimos o abreviaturas pero querremos dar una ayuda al lector sobre qué significa esa palabra. Para ello, deberemos utilizar la etiqueta </a:t>
            </a:r>
            <a:r>
              <a:rPr lang="es-AR" sz="2400" b="1" dirty="0"/>
              <a:t>&lt;</a:t>
            </a:r>
            <a:r>
              <a:rPr lang="es-AR" sz="2400" b="1" dirty="0" err="1"/>
              <a:t>abbr</a:t>
            </a:r>
            <a:r>
              <a:rPr lang="es-AR" sz="2400" b="1" dirty="0"/>
              <a:t>&gt;</a:t>
            </a:r>
            <a:r>
              <a:rPr lang="es-AR" sz="2000" dirty="0"/>
              <a:t>.</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El efecto de esta etiqueta se visualizará al pasar el mouse sobre el texto marcado: allí vemos que aparece una ayuda de contexto explicando el término con mayor nivel de detalle.</a:t>
            </a:r>
          </a:p>
        </p:txBody>
      </p:sp>
      <p:pic>
        <p:nvPicPr>
          <p:cNvPr id="5" name="Imagen 4"/>
          <p:cNvPicPr>
            <a:picLocks noChangeAspect="1"/>
          </p:cNvPicPr>
          <p:nvPr/>
        </p:nvPicPr>
        <p:blipFill>
          <a:blip r:embed="rId3"/>
          <a:stretch>
            <a:fillRect/>
          </a:stretch>
        </p:blipFill>
        <p:spPr>
          <a:xfrm>
            <a:off x="5691775" y="2577634"/>
            <a:ext cx="6500225" cy="398401"/>
          </a:xfrm>
          <a:prstGeom prst="rect">
            <a:avLst/>
          </a:prstGeom>
        </p:spPr>
      </p:pic>
      <p:pic>
        <p:nvPicPr>
          <p:cNvPr id="10" name="Imagen 9"/>
          <p:cNvPicPr>
            <a:picLocks noChangeAspect="1"/>
          </p:cNvPicPr>
          <p:nvPr/>
        </p:nvPicPr>
        <p:blipFill>
          <a:blip r:embed="rId4"/>
          <a:stretch>
            <a:fillRect/>
          </a:stretch>
        </p:blipFill>
        <p:spPr>
          <a:xfrm>
            <a:off x="934146" y="2350467"/>
            <a:ext cx="4402129" cy="961905"/>
          </a:xfrm>
          <a:prstGeom prst="rect">
            <a:avLst/>
          </a:prstGeom>
        </p:spPr>
      </p:pic>
      <p:pic>
        <p:nvPicPr>
          <p:cNvPr id="11" name="Imagen 10"/>
          <p:cNvPicPr>
            <a:picLocks noChangeAspect="1"/>
          </p:cNvPicPr>
          <p:nvPr/>
        </p:nvPicPr>
        <p:blipFill>
          <a:blip r:embed="rId5"/>
          <a:stretch>
            <a:fillRect/>
          </a:stretch>
        </p:blipFill>
        <p:spPr>
          <a:xfrm>
            <a:off x="7506928" y="3803631"/>
            <a:ext cx="3428233" cy="624386"/>
          </a:xfrm>
          <a:prstGeom prst="rect">
            <a:avLst/>
          </a:prstGeom>
        </p:spPr>
      </p:pic>
      <p:pic>
        <p:nvPicPr>
          <p:cNvPr id="12" name="Imagen 11"/>
          <p:cNvPicPr>
            <a:picLocks noChangeAspect="1"/>
          </p:cNvPicPr>
          <p:nvPr/>
        </p:nvPicPr>
        <p:blipFill>
          <a:blip r:embed="rId6"/>
          <a:stretch>
            <a:fillRect/>
          </a:stretch>
        </p:blipFill>
        <p:spPr>
          <a:xfrm>
            <a:off x="934146" y="3725299"/>
            <a:ext cx="5762625" cy="781050"/>
          </a:xfrm>
          <a:prstGeom prst="rect">
            <a:avLst/>
          </a:prstGeom>
        </p:spPr>
      </p:pic>
    </p:spTree>
    <p:extLst>
      <p:ext uri="{BB962C8B-B14F-4D97-AF65-F5344CB8AC3E}">
        <p14:creationId xmlns:p14="http://schemas.microsoft.com/office/powerpoint/2010/main" val="1609231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Citas</a:t>
            </a:r>
          </a:p>
        </p:txBody>
      </p:sp>
      <p:sp>
        <p:nvSpPr>
          <p:cNvPr id="3" name="CuadroTexto 2"/>
          <p:cNvSpPr txBox="1"/>
          <p:nvPr/>
        </p:nvSpPr>
        <p:spPr>
          <a:xfrm>
            <a:off x="846942" y="1310660"/>
            <a:ext cx="10371518" cy="2092881"/>
          </a:xfrm>
          <a:prstGeom prst="rect">
            <a:avLst/>
          </a:prstGeom>
          <a:noFill/>
        </p:spPr>
        <p:txBody>
          <a:bodyPr wrap="square" rtlCol="0">
            <a:spAutoFit/>
          </a:bodyPr>
          <a:lstStyle/>
          <a:p>
            <a:r>
              <a:rPr lang="es-AR" dirty="0"/>
              <a:t>HTML dispone de 2  etiquetas principales para representar una cita:</a:t>
            </a:r>
          </a:p>
          <a:p>
            <a:endParaRPr lang="es-AR" dirty="0"/>
          </a:p>
          <a:p>
            <a:pPr marL="342900" indent="-342900">
              <a:buFont typeface="Wingdings" panose="05000000000000000000" pitchFamily="2" charset="2"/>
              <a:buChar char="§"/>
            </a:pPr>
            <a:r>
              <a:rPr lang="es-AR" sz="2000" b="1" dirty="0"/>
              <a:t>&lt;</a:t>
            </a:r>
            <a:r>
              <a:rPr lang="es-AR" sz="2000" b="1" dirty="0" err="1"/>
              <a:t>blockquote</a:t>
            </a:r>
            <a:r>
              <a:rPr lang="es-AR" sz="2000" b="1" dirty="0"/>
              <a:t>&gt;:</a:t>
            </a:r>
            <a:r>
              <a:rPr lang="es-AR" dirty="0"/>
              <a:t> para reproducir una cita en bloque</a:t>
            </a:r>
          </a:p>
          <a:p>
            <a:pPr marL="342900" indent="-342900">
              <a:buFont typeface="Wingdings" panose="05000000000000000000" pitchFamily="2" charset="2"/>
              <a:buChar char="§"/>
            </a:pPr>
            <a:r>
              <a:rPr lang="es-AR" sz="2000" b="1" dirty="0"/>
              <a:t>&lt;q&gt;</a:t>
            </a:r>
            <a:r>
              <a:rPr lang="es-AR" dirty="0"/>
              <a:t>: para reproducir una cita en línea</a:t>
            </a:r>
          </a:p>
          <a:p>
            <a:endParaRPr lang="es-AR" dirty="0"/>
          </a:p>
          <a:p>
            <a:r>
              <a:rPr lang="es-AR" dirty="0"/>
              <a:t>Ambas etiquetas admiten en forma optativa el atributo </a:t>
            </a:r>
            <a:r>
              <a:rPr lang="es-AR" b="1" dirty="0"/>
              <a:t>“cite”</a:t>
            </a:r>
            <a:r>
              <a:rPr lang="es-AR" dirty="0"/>
              <a:t>. Este atributo normalmente es una URL válida dónde podemos encontrar la fuente de la cita. Veamos algunos ejemplos y su funcionamiento:</a:t>
            </a:r>
          </a:p>
        </p:txBody>
      </p:sp>
      <p:pic>
        <p:nvPicPr>
          <p:cNvPr id="4" name="Imagen 3"/>
          <p:cNvPicPr>
            <a:picLocks noChangeAspect="1"/>
          </p:cNvPicPr>
          <p:nvPr/>
        </p:nvPicPr>
        <p:blipFill>
          <a:blip r:embed="rId3"/>
          <a:stretch>
            <a:fillRect/>
          </a:stretch>
        </p:blipFill>
        <p:spPr>
          <a:xfrm>
            <a:off x="164554" y="3597759"/>
            <a:ext cx="5381625" cy="1019175"/>
          </a:xfrm>
          <a:prstGeom prst="rect">
            <a:avLst/>
          </a:prstGeom>
        </p:spPr>
      </p:pic>
      <p:pic>
        <p:nvPicPr>
          <p:cNvPr id="6" name="Imagen 5"/>
          <p:cNvPicPr>
            <a:picLocks noChangeAspect="1"/>
          </p:cNvPicPr>
          <p:nvPr/>
        </p:nvPicPr>
        <p:blipFill>
          <a:blip r:embed="rId4"/>
          <a:stretch>
            <a:fillRect/>
          </a:stretch>
        </p:blipFill>
        <p:spPr>
          <a:xfrm>
            <a:off x="164554" y="4741665"/>
            <a:ext cx="7172325" cy="1257300"/>
          </a:xfrm>
          <a:prstGeom prst="rect">
            <a:avLst/>
          </a:prstGeom>
        </p:spPr>
      </p:pic>
      <p:pic>
        <p:nvPicPr>
          <p:cNvPr id="7" name="Imagen 6"/>
          <p:cNvPicPr>
            <a:picLocks noChangeAspect="1"/>
          </p:cNvPicPr>
          <p:nvPr/>
        </p:nvPicPr>
        <p:blipFill>
          <a:blip r:embed="rId5"/>
          <a:stretch>
            <a:fillRect/>
          </a:stretch>
        </p:blipFill>
        <p:spPr>
          <a:xfrm>
            <a:off x="846942" y="6065742"/>
            <a:ext cx="11239500" cy="371475"/>
          </a:xfrm>
          <a:prstGeom prst="rect">
            <a:avLst/>
          </a:prstGeom>
        </p:spPr>
      </p:pic>
      <p:pic>
        <p:nvPicPr>
          <p:cNvPr id="9" name="Imagen 8"/>
          <p:cNvPicPr>
            <a:picLocks noChangeAspect="1"/>
          </p:cNvPicPr>
          <p:nvPr/>
        </p:nvPicPr>
        <p:blipFill>
          <a:blip r:embed="rId6"/>
          <a:stretch>
            <a:fillRect/>
          </a:stretch>
        </p:blipFill>
        <p:spPr>
          <a:xfrm>
            <a:off x="5873725" y="3597759"/>
            <a:ext cx="5904293" cy="779396"/>
          </a:xfrm>
          <a:prstGeom prst="rect">
            <a:avLst/>
          </a:prstGeom>
        </p:spPr>
      </p:pic>
    </p:spTree>
    <p:extLst>
      <p:ext uri="{BB962C8B-B14F-4D97-AF65-F5344CB8AC3E}">
        <p14:creationId xmlns:p14="http://schemas.microsoft.com/office/powerpoint/2010/main" val="1947673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División</a:t>
            </a:r>
          </a:p>
        </p:txBody>
      </p:sp>
      <p:sp>
        <p:nvSpPr>
          <p:cNvPr id="3" name="CuadroTexto 2"/>
          <p:cNvSpPr txBox="1"/>
          <p:nvPr/>
        </p:nvSpPr>
        <p:spPr>
          <a:xfrm>
            <a:off x="846942" y="1310660"/>
            <a:ext cx="10371518" cy="4832092"/>
          </a:xfrm>
          <a:prstGeom prst="rect">
            <a:avLst/>
          </a:prstGeom>
          <a:noFill/>
        </p:spPr>
        <p:txBody>
          <a:bodyPr wrap="square" rtlCol="0">
            <a:spAutoFit/>
          </a:bodyPr>
          <a:lstStyle/>
          <a:p>
            <a:r>
              <a:rPr lang="es-AR" sz="2000"/>
              <a:t>Una etiqueta muy utilizada </a:t>
            </a:r>
            <a:r>
              <a:rPr lang="es-AR" sz="2000" dirty="0"/>
              <a:t>es </a:t>
            </a:r>
            <a:r>
              <a:rPr lang="es-AR" sz="2400" b="1" dirty="0"/>
              <a:t>&lt;div&gt;</a:t>
            </a:r>
            <a:r>
              <a:rPr lang="es-AR" sz="2000" dirty="0"/>
              <a:t>. Nos permitirá identificar una división de la página para, por ejemplo, asignar el mismo formato a todo su contenido. Su sintaxis básica será la siguiente:</a:t>
            </a:r>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Veamos su funcionamiento con un ejemplo:</a:t>
            </a:r>
          </a:p>
          <a:p>
            <a:endParaRPr lang="es-AR" sz="2000" dirty="0"/>
          </a:p>
          <a:p>
            <a:endParaRPr lang="es-AR" sz="2000" dirty="0"/>
          </a:p>
          <a:p>
            <a:endParaRPr lang="es-AR" sz="2000" dirty="0"/>
          </a:p>
          <a:p>
            <a:endParaRPr lang="es-AR" sz="2000" dirty="0"/>
          </a:p>
          <a:p>
            <a:endParaRPr lang="es-AR" sz="2000" dirty="0"/>
          </a:p>
          <a:p>
            <a:r>
              <a:rPr lang="es-AR" sz="2000" dirty="0"/>
              <a:t>Como vemos, la alineación </a:t>
            </a:r>
            <a:r>
              <a:rPr lang="es-AR" sz="2000" b="1" dirty="0"/>
              <a:t>“center”</a:t>
            </a:r>
            <a:r>
              <a:rPr lang="es-AR" sz="2000" dirty="0"/>
              <a:t> se aplicó a todo el contenido de la etiqueta </a:t>
            </a:r>
            <a:r>
              <a:rPr lang="es-AR" sz="2400" b="1" dirty="0"/>
              <a:t>&lt;div&gt;</a:t>
            </a:r>
            <a:r>
              <a:rPr lang="es-AR" sz="2000" dirty="0"/>
              <a:t>. </a:t>
            </a:r>
          </a:p>
        </p:txBody>
      </p:sp>
      <p:pic>
        <p:nvPicPr>
          <p:cNvPr id="5" name="Imagen 4"/>
          <p:cNvPicPr>
            <a:picLocks noChangeAspect="1"/>
          </p:cNvPicPr>
          <p:nvPr/>
        </p:nvPicPr>
        <p:blipFill>
          <a:blip r:embed="rId3"/>
          <a:stretch>
            <a:fillRect/>
          </a:stretch>
        </p:blipFill>
        <p:spPr>
          <a:xfrm>
            <a:off x="1358095" y="2204849"/>
            <a:ext cx="1625726" cy="1425455"/>
          </a:xfrm>
          <a:prstGeom prst="rect">
            <a:avLst/>
          </a:prstGeom>
        </p:spPr>
      </p:pic>
      <p:sp>
        <p:nvSpPr>
          <p:cNvPr id="7" name="Flecha derecha 6"/>
          <p:cNvSpPr/>
          <p:nvPr/>
        </p:nvSpPr>
        <p:spPr>
          <a:xfrm>
            <a:off x="3514515" y="2804805"/>
            <a:ext cx="1596788" cy="33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errar llave 8"/>
          <p:cNvSpPr/>
          <p:nvPr/>
        </p:nvSpPr>
        <p:spPr>
          <a:xfrm>
            <a:off x="3196723" y="2578396"/>
            <a:ext cx="233158" cy="7926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0" name="CuadroTexto 9"/>
          <p:cNvSpPr txBox="1"/>
          <p:nvPr/>
        </p:nvSpPr>
        <p:spPr>
          <a:xfrm>
            <a:off x="5187902" y="2651529"/>
            <a:ext cx="1689597" cy="646331"/>
          </a:xfrm>
          <a:prstGeom prst="rect">
            <a:avLst/>
          </a:prstGeom>
          <a:noFill/>
        </p:spPr>
        <p:txBody>
          <a:bodyPr wrap="square" rtlCol="0">
            <a:spAutoFit/>
          </a:bodyPr>
          <a:lstStyle/>
          <a:p>
            <a:r>
              <a:rPr lang="es-AR" dirty="0"/>
              <a:t>Contenido de la división</a:t>
            </a:r>
          </a:p>
        </p:txBody>
      </p:sp>
      <p:pic>
        <p:nvPicPr>
          <p:cNvPr id="11" name="Imagen 10"/>
          <p:cNvPicPr>
            <a:picLocks noChangeAspect="1"/>
          </p:cNvPicPr>
          <p:nvPr/>
        </p:nvPicPr>
        <p:blipFill>
          <a:blip r:embed="rId4"/>
          <a:stretch>
            <a:fillRect/>
          </a:stretch>
        </p:blipFill>
        <p:spPr>
          <a:xfrm>
            <a:off x="755850" y="4225268"/>
            <a:ext cx="5276850" cy="1133475"/>
          </a:xfrm>
          <a:prstGeom prst="rect">
            <a:avLst/>
          </a:prstGeom>
        </p:spPr>
      </p:pic>
      <p:pic>
        <p:nvPicPr>
          <p:cNvPr id="12" name="Imagen 11"/>
          <p:cNvPicPr>
            <a:picLocks noChangeAspect="1"/>
          </p:cNvPicPr>
          <p:nvPr/>
        </p:nvPicPr>
        <p:blipFill>
          <a:blip r:embed="rId5"/>
          <a:stretch>
            <a:fillRect/>
          </a:stretch>
        </p:blipFill>
        <p:spPr>
          <a:xfrm>
            <a:off x="6809650" y="4263367"/>
            <a:ext cx="5095875" cy="1057275"/>
          </a:xfrm>
          <a:prstGeom prst="rect">
            <a:avLst/>
          </a:prstGeom>
        </p:spPr>
      </p:pic>
    </p:spTree>
    <p:extLst>
      <p:ext uri="{BB962C8B-B14F-4D97-AF65-F5344CB8AC3E}">
        <p14:creationId xmlns:p14="http://schemas.microsoft.com/office/powerpoint/2010/main" val="77994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Metodología de Cursada</a:t>
            </a:r>
          </a:p>
        </p:txBody>
      </p:sp>
      <p:sp>
        <p:nvSpPr>
          <p:cNvPr id="10" name="Marcador de texto 9">
            <a:extLst>
              <a:ext uri="{FF2B5EF4-FFF2-40B4-BE49-F238E27FC236}">
                <a16:creationId xmlns:a16="http://schemas.microsoft.com/office/drawing/2014/main" id="{28C958F9-5128-2A43-BB1C-25E66DB06EA6}"/>
              </a:ext>
            </a:extLst>
          </p:cNvPr>
          <p:cNvSpPr>
            <a:spLocks noGrp="1"/>
          </p:cNvSpPr>
          <p:nvPr>
            <p:ph type="body" sz="quarter" idx="11"/>
          </p:nvPr>
        </p:nvSpPr>
        <p:spPr>
          <a:xfrm>
            <a:off x="639371" y="1410270"/>
            <a:ext cx="11249309" cy="1617694"/>
          </a:xfrm>
        </p:spPr>
        <p:txBody>
          <a:bodyPr/>
          <a:lstStyle/>
          <a:p>
            <a:r>
              <a:rPr lang="es-AR" dirty="0"/>
              <a:t>Clases Teóricas. Práctica generalista.</a:t>
            </a:r>
          </a:p>
          <a:p>
            <a:r>
              <a:rPr lang="es-AR" dirty="0"/>
              <a:t>Clases Prácticas. Orientadas a aplicaciones reales.</a:t>
            </a:r>
          </a:p>
          <a:p>
            <a:r>
              <a:rPr lang="es-AR" dirty="0"/>
              <a:t>Asistencia requerida: 80%</a:t>
            </a:r>
          </a:p>
        </p:txBody>
      </p:sp>
      <p:sp>
        <p:nvSpPr>
          <p:cNvPr id="7" name="CuadroTexto 6"/>
          <p:cNvSpPr txBox="1"/>
          <p:nvPr/>
        </p:nvSpPr>
        <p:spPr>
          <a:xfrm>
            <a:off x="7976382" y="4170575"/>
            <a:ext cx="3785689" cy="1077218"/>
          </a:xfrm>
          <a:prstGeom prst="rect">
            <a:avLst/>
          </a:prstGeom>
          <a:noFill/>
        </p:spPr>
        <p:txBody>
          <a:bodyPr wrap="square" rtlCol="0">
            <a:spAutoFit/>
          </a:bodyPr>
          <a:lstStyle/>
          <a:p>
            <a:r>
              <a:rPr lang="es-AR" sz="3200" dirty="0"/>
              <a:t>Requisito mínimo de Promoción: 7 (siete)</a:t>
            </a:r>
          </a:p>
        </p:txBody>
      </p:sp>
    </p:spTree>
    <p:extLst>
      <p:ext uri="{BB962C8B-B14F-4D97-AF65-F5344CB8AC3E}">
        <p14:creationId xmlns:p14="http://schemas.microsoft.com/office/powerpoint/2010/main" val="1357127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Listas</a:t>
            </a:r>
          </a:p>
        </p:txBody>
      </p:sp>
      <p:sp>
        <p:nvSpPr>
          <p:cNvPr id="3" name="CuadroTexto 2"/>
          <p:cNvSpPr txBox="1"/>
          <p:nvPr/>
        </p:nvSpPr>
        <p:spPr>
          <a:xfrm>
            <a:off x="846942" y="1310660"/>
            <a:ext cx="10371518" cy="3231654"/>
          </a:xfrm>
          <a:prstGeom prst="rect">
            <a:avLst/>
          </a:prstGeom>
          <a:noFill/>
        </p:spPr>
        <p:txBody>
          <a:bodyPr wrap="square" rtlCol="0">
            <a:spAutoFit/>
          </a:bodyPr>
          <a:lstStyle/>
          <a:p>
            <a:r>
              <a:rPr lang="es-AR" sz="2000" dirty="0"/>
              <a:t>Las listas más utilizadas en HTML son las desordenadas. Para utilizarlas deberemos utilizar las etiquetas </a:t>
            </a:r>
            <a:r>
              <a:rPr lang="es-AR" sz="2400" b="1" dirty="0"/>
              <a:t>&lt;</a:t>
            </a:r>
            <a:r>
              <a:rPr lang="es-AR" sz="2400" b="1" dirty="0" err="1"/>
              <a:t>ul</a:t>
            </a:r>
            <a:r>
              <a:rPr lang="es-AR" sz="2400" b="1" dirty="0"/>
              <a:t>&gt;</a:t>
            </a:r>
            <a:r>
              <a:rPr lang="es-AR" sz="2000" dirty="0"/>
              <a:t> y </a:t>
            </a:r>
            <a:r>
              <a:rPr lang="es-AR" sz="2400" b="1" dirty="0"/>
              <a:t>&lt;li&gt;</a:t>
            </a:r>
            <a:r>
              <a:rPr lang="es-AR" sz="2000" dirty="0"/>
              <a:t>. La sintaxis básica es la siguiente:</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p:txBody>
      </p:sp>
      <p:pic>
        <p:nvPicPr>
          <p:cNvPr id="2" name="Imagen 1"/>
          <p:cNvPicPr>
            <a:picLocks noChangeAspect="1"/>
          </p:cNvPicPr>
          <p:nvPr/>
        </p:nvPicPr>
        <p:blipFill>
          <a:blip r:embed="rId3"/>
          <a:stretch>
            <a:fillRect/>
          </a:stretch>
        </p:blipFill>
        <p:spPr>
          <a:xfrm>
            <a:off x="1199986" y="2332745"/>
            <a:ext cx="2439253" cy="1530756"/>
          </a:xfrm>
          <a:prstGeom prst="rect">
            <a:avLst/>
          </a:prstGeom>
        </p:spPr>
      </p:pic>
      <p:sp>
        <p:nvSpPr>
          <p:cNvPr id="13" name="CuadroTexto 12"/>
          <p:cNvSpPr txBox="1"/>
          <p:nvPr/>
        </p:nvSpPr>
        <p:spPr>
          <a:xfrm>
            <a:off x="3639238" y="2274319"/>
            <a:ext cx="7456391" cy="1446550"/>
          </a:xfrm>
          <a:prstGeom prst="rect">
            <a:avLst/>
          </a:prstGeom>
          <a:noFill/>
        </p:spPr>
        <p:txBody>
          <a:bodyPr wrap="square" rtlCol="0">
            <a:spAutoFit/>
          </a:bodyPr>
          <a:lstStyle/>
          <a:p>
            <a:r>
              <a:rPr lang="es-AR" sz="2000" dirty="0"/>
              <a:t>Como se puede observar, la etiqueta </a:t>
            </a:r>
            <a:r>
              <a:rPr lang="es-AR" sz="2400" b="1" dirty="0"/>
              <a:t>&lt;</a:t>
            </a:r>
            <a:r>
              <a:rPr lang="es-AR" sz="2400" b="1" dirty="0" err="1"/>
              <a:t>ul</a:t>
            </a:r>
            <a:r>
              <a:rPr lang="es-AR" sz="2400" b="1" dirty="0"/>
              <a:t>&gt;</a:t>
            </a:r>
            <a:r>
              <a:rPr lang="es-AR" sz="2000" dirty="0"/>
              <a:t> indica el comienzo de la lista y </a:t>
            </a:r>
            <a:r>
              <a:rPr lang="es-AR" sz="2400" b="1" dirty="0"/>
              <a:t>&lt;/</a:t>
            </a:r>
            <a:r>
              <a:rPr lang="es-AR" sz="2400" b="1" dirty="0" err="1"/>
              <a:t>ul</a:t>
            </a:r>
            <a:r>
              <a:rPr lang="es-AR" sz="2400" b="1" dirty="0"/>
              <a:t>&gt; </a:t>
            </a:r>
            <a:r>
              <a:rPr lang="es-AR" sz="2000" dirty="0"/>
              <a:t>el fin de la misma. Luego, mediante la etiqueta </a:t>
            </a:r>
            <a:r>
              <a:rPr lang="es-AR" sz="2400" b="1" dirty="0"/>
              <a:t>&lt;li&gt; </a:t>
            </a:r>
            <a:r>
              <a:rPr lang="es-AR" sz="2000" dirty="0"/>
              <a:t>podremos indicar cada uno de los elementos que forman parte de la lista.</a:t>
            </a:r>
          </a:p>
        </p:txBody>
      </p:sp>
      <p:sp>
        <p:nvSpPr>
          <p:cNvPr id="14" name="CuadroTexto 13"/>
          <p:cNvSpPr txBox="1"/>
          <p:nvPr/>
        </p:nvSpPr>
        <p:spPr>
          <a:xfrm>
            <a:off x="846942" y="1310660"/>
            <a:ext cx="10371518" cy="3231654"/>
          </a:xfrm>
          <a:prstGeom prst="rect">
            <a:avLst/>
          </a:prstGeom>
          <a:noFill/>
        </p:spPr>
        <p:txBody>
          <a:bodyPr wrap="square" rtlCol="0">
            <a:spAutoFit/>
          </a:bodyPr>
          <a:lstStyle/>
          <a:p>
            <a:r>
              <a:rPr lang="es-AR" sz="2000" dirty="0"/>
              <a:t>Las listas más utilizadas en HTML son las desordenadas. Para utilizarlas deberemos utilizar las etiquetas </a:t>
            </a:r>
            <a:r>
              <a:rPr lang="es-AR" sz="2400" b="1" dirty="0"/>
              <a:t>&lt;</a:t>
            </a:r>
            <a:r>
              <a:rPr lang="es-AR" sz="2400" b="1" dirty="0" err="1"/>
              <a:t>ul</a:t>
            </a:r>
            <a:r>
              <a:rPr lang="es-AR" sz="2400" b="1" dirty="0"/>
              <a:t>&gt;</a:t>
            </a:r>
            <a:r>
              <a:rPr lang="es-AR" sz="2000" dirty="0"/>
              <a:t> y </a:t>
            </a:r>
            <a:r>
              <a:rPr lang="es-AR" sz="2400" b="1" dirty="0"/>
              <a:t>&lt;li&gt;</a:t>
            </a:r>
            <a:r>
              <a:rPr lang="es-AR" sz="2000" dirty="0"/>
              <a:t>. La sintaxis básica es la siguiente:</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a:p>
            <a:r>
              <a:rPr lang="es-AR" sz="2000" dirty="0"/>
              <a:t>Veámoslo con un ejemplo completo:</a:t>
            </a:r>
          </a:p>
        </p:txBody>
      </p:sp>
      <p:pic>
        <p:nvPicPr>
          <p:cNvPr id="4" name="Imagen 3"/>
          <p:cNvPicPr>
            <a:picLocks noChangeAspect="1"/>
          </p:cNvPicPr>
          <p:nvPr/>
        </p:nvPicPr>
        <p:blipFill>
          <a:blip r:embed="rId4"/>
          <a:stretch>
            <a:fillRect/>
          </a:stretch>
        </p:blipFill>
        <p:spPr>
          <a:xfrm>
            <a:off x="8636068" y="4684528"/>
            <a:ext cx="3210190" cy="1459552"/>
          </a:xfrm>
          <a:prstGeom prst="rect">
            <a:avLst/>
          </a:prstGeom>
        </p:spPr>
      </p:pic>
      <p:pic>
        <p:nvPicPr>
          <p:cNvPr id="6" name="Imagen 5"/>
          <p:cNvPicPr>
            <a:picLocks noChangeAspect="1"/>
          </p:cNvPicPr>
          <p:nvPr/>
        </p:nvPicPr>
        <p:blipFill>
          <a:blip r:embed="rId5"/>
          <a:stretch>
            <a:fillRect/>
          </a:stretch>
        </p:blipFill>
        <p:spPr>
          <a:xfrm>
            <a:off x="314679" y="4702464"/>
            <a:ext cx="7791450" cy="1495425"/>
          </a:xfrm>
          <a:prstGeom prst="rect">
            <a:avLst/>
          </a:prstGeom>
        </p:spPr>
      </p:pic>
    </p:spTree>
    <p:extLst>
      <p:ext uri="{BB962C8B-B14F-4D97-AF65-F5344CB8AC3E}">
        <p14:creationId xmlns:p14="http://schemas.microsoft.com/office/powerpoint/2010/main" val="405582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Tablas</a:t>
            </a:r>
          </a:p>
        </p:txBody>
      </p:sp>
      <p:sp>
        <p:nvSpPr>
          <p:cNvPr id="3" name="CuadroTexto 2"/>
          <p:cNvSpPr txBox="1"/>
          <p:nvPr/>
        </p:nvSpPr>
        <p:spPr>
          <a:xfrm>
            <a:off x="846942" y="1310660"/>
            <a:ext cx="10371518" cy="2862322"/>
          </a:xfrm>
          <a:prstGeom prst="rect">
            <a:avLst/>
          </a:prstGeom>
          <a:noFill/>
        </p:spPr>
        <p:txBody>
          <a:bodyPr wrap="square" rtlCol="0">
            <a:spAutoFit/>
          </a:bodyPr>
          <a:lstStyle/>
          <a:p>
            <a:r>
              <a:rPr lang="es-AR" dirty="0"/>
              <a:t>Aprenderemos ahora cómo dibujar una tabla mediante HTML. Para ello se deben utilizar varias etiquetas, por lo que resultará más efectivo verlo mediante un ejemplo:</a:t>
            </a:r>
          </a:p>
          <a:p>
            <a:endParaRPr lang="es-AR" sz="2000" dirty="0"/>
          </a:p>
          <a:p>
            <a:endParaRPr lang="es-AR" sz="2000" dirty="0"/>
          </a:p>
          <a:p>
            <a:endParaRPr lang="es-AR" sz="2000" dirty="0"/>
          </a:p>
          <a:p>
            <a:endParaRPr lang="es-AR" sz="2000" dirty="0"/>
          </a:p>
          <a:p>
            <a:endParaRPr lang="es-AR" sz="2000" dirty="0"/>
          </a:p>
          <a:p>
            <a:endParaRPr lang="es-AR" sz="2000" dirty="0"/>
          </a:p>
          <a:p>
            <a:endParaRPr lang="es-AR" sz="2000" dirty="0"/>
          </a:p>
        </p:txBody>
      </p:sp>
      <p:pic>
        <p:nvPicPr>
          <p:cNvPr id="2" name="Imagen 1"/>
          <p:cNvPicPr>
            <a:picLocks noChangeAspect="1"/>
          </p:cNvPicPr>
          <p:nvPr/>
        </p:nvPicPr>
        <p:blipFill>
          <a:blip r:embed="rId3"/>
          <a:stretch>
            <a:fillRect/>
          </a:stretch>
        </p:blipFill>
        <p:spPr>
          <a:xfrm>
            <a:off x="6032701" y="2084596"/>
            <a:ext cx="4200525" cy="1314450"/>
          </a:xfrm>
          <a:prstGeom prst="rect">
            <a:avLst/>
          </a:prstGeom>
        </p:spPr>
      </p:pic>
      <p:pic>
        <p:nvPicPr>
          <p:cNvPr id="4" name="Imagen 3"/>
          <p:cNvPicPr>
            <a:picLocks noChangeAspect="1"/>
          </p:cNvPicPr>
          <p:nvPr/>
        </p:nvPicPr>
        <p:blipFill>
          <a:blip r:embed="rId4"/>
          <a:stretch>
            <a:fillRect/>
          </a:stretch>
        </p:blipFill>
        <p:spPr>
          <a:xfrm>
            <a:off x="1030527" y="1947863"/>
            <a:ext cx="3582416" cy="4849665"/>
          </a:xfrm>
          <a:prstGeom prst="rect">
            <a:avLst/>
          </a:prstGeom>
        </p:spPr>
      </p:pic>
      <p:sp>
        <p:nvSpPr>
          <p:cNvPr id="5" name="CuadroTexto 4"/>
          <p:cNvSpPr txBox="1"/>
          <p:nvPr/>
        </p:nvSpPr>
        <p:spPr>
          <a:xfrm>
            <a:off x="6032701" y="3807639"/>
            <a:ext cx="6159299" cy="2585323"/>
          </a:xfrm>
          <a:prstGeom prst="rect">
            <a:avLst/>
          </a:prstGeom>
          <a:noFill/>
        </p:spPr>
        <p:txBody>
          <a:bodyPr wrap="square" rtlCol="0">
            <a:spAutoFit/>
          </a:bodyPr>
          <a:lstStyle/>
          <a:p>
            <a:r>
              <a:rPr lang="es-AR" dirty="0"/>
              <a:t>Vemos que </a:t>
            </a:r>
            <a:r>
              <a:rPr lang="es-AR" b="1" dirty="0"/>
              <a:t>&lt;</a:t>
            </a:r>
            <a:r>
              <a:rPr lang="es-AR" b="1" dirty="0" err="1"/>
              <a:t>table</a:t>
            </a:r>
            <a:r>
              <a:rPr lang="es-AR" b="1" dirty="0"/>
              <a:t>&gt;</a:t>
            </a:r>
            <a:r>
              <a:rPr lang="es-AR" dirty="0"/>
              <a:t> y </a:t>
            </a:r>
            <a:r>
              <a:rPr lang="es-AR" b="1" dirty="0"/>
              <a:t>&lt;/</a:t>
            </a:r>
            <a:r>
              <a:rPr lang="es-AR" b="1" dirty="0" err="1"/>
              <a:t>table</a:t>
            </a:r>
            <a:r>
              <a:rPr lang="es-AR" b="1" dirty="0"/>
              <a:t>&gt;</a:t>
            </a:r>
            <a:r>
              <a:rPr lang="es-AR" dirty="0"/>
              <a:t> indican el comienzo y fin de la tabla. A su vez, </a:t>
            </a:r>
            <a:r>
              <a:rPr lang="es-AR" b="1" dirty="0"/>
              <a:t>&lt;</a:t>
            </a:r>
            <a:r>
              <a:rPr lang="es-AR" b="1" dirty="0" err="1"/>
              <a:t>tr</a:t>
            </a:r>
            <a:r>
              <a:rPr lang="es-AR" b="1" dirty="0"/>
              <a:t>&gt;</a:t>
            </a:r>
            <a:r>
              <a:rPr lang="es-AR" dirty="0"/>
              <a:t> y </a:t>
            </a:r>
            <a:r>
              <a:rPr lang="es-AR" b="1" dirty="0"/>
              <a:t>&lt;/</a:t>
            </a:r>
            <a:r>
              <a:rPr lang="es-AR" b="1" dirty="0" err="1"/>
              <a:t>tr</a:t>
            </a:r>
            <a:r>
              <a:rPr lang="es-AR" b="1" dirty="0"/>
              <a:t>&gt;</a:t>
            </a:r>
            <a:r>
              <a:rPr lang="es-AR" dirty="0"/>
              <a:t> el comienzo y final de cada fila. </a:t>
            </a:r>
            <a:r>
              <a:rPr lang="es-AR" b="1" dirty="0"/>
              <a:t>&lt;</a:t>
            </a:r>
            <a:r>
              <a:rPr lang="es-AR" b="1" dirty="0" err="1"/>
              <a:t>td</a:t>
            </a:r>
            <a:r>
              <a:rPr lang="es-AR" b="1" dirty="0"/>
              <a:t>&gt;</a:t>
            </a:r>
            <a:r>
              <a:rPr lang="es-AR" dirty="0"/>
              <a:t> nos permite indicar el contenido de una celda, al igual que </a:t>
            </a:r>
            <a:r>
              <a:rPr lang="es-AR" b="1" dirty="0"/>
              <a:t>&lt;</a:t>
            </a:r>
            <a:r>
              <a:rPr lang="es-AR" b="1" dirty="0" err="1"/>
              <a:t>th</a:t>
            </a:r>
            <a:r>
              <a:rPr lang="es-AR" b="1" dirty="0"/>
              <a:t>&gt;</a:t>
            </a:r>
            <a:r>
              <a:rPr lang="es-AR" dirty="0"/>
              <a:t> que es utilizado para el encabezado y el pies de la tabla.</a:t>
            </a:r>
          </a:p>
          <a:p>
            <a:endParaRPr lang="es-AR" dirty="0"/>
          </a:p>
          <a:p>
            <a:r>
              <a:rPr lang="es-AR" dirty="0"/>
              <a:t>Es importante destacar que no todas las etiquetas descriptas son obligatorias. Por ejemplo </a:t>
            </a:r>
            <a:r>
              <a:rPr lang="es-AR" b="1" dirty="0"/>
              <a:t>&lt;</a:t>
            </a:r>
            <a:r>
              <a:rPr lang="es-AR" b="1" dirty="0" err="1"/>
              <a:t>thead</a:t>
            </a:r>
            <a:r>
              <a:rPr lang="es-AR" b="1" dirty="0"/>
              <a:t>&gt;</a:t>
            </a:r>
            <a:r>
              <a:rPr lang="es-AR" dirty="0"/>
              <a:t>,</a:t>
            </a:r>
            <a:r>
              <a:rPr lang="es-AR" b="1" dirty="0"/>
              <a:t> &lt;</a:t>
            </a:r>
            <a:r>
              <a:rPr lang="es-AR" b="1" dirty="0" err="1"/>
              <a:t>tbody</a:t>
            </a:r>
            <a:r>
              <a:rPr lang="es-AR" b="1" dirty="0"/>
              <a:t>&gt; </a:t>
            </a:r>
            <a:r>
              <a:rPr lang="es-AR" dirty="0"/>
              <a:t>y</a:t>
            </a:r>
            <a:r>
              <a:rPr lang="es-AR" b="1" dirty="0"/>
              <a:t> &lt;</a:t>
            </a:r>
            <a:r>
              <a:rPr lang="es-AR" b="1" dirty="0" err="1"/>
              <a:t>tfoot</a:t>
            </a:r>
            <a:r>
              <a:rPr lang="es-AR" b="1" dirty="0"/>
              <a:t>&gt; </a:t>
            </a:r>
            <a:r>
              <a:rPr lang="es-AR" dirty="0"/>
              <a:t>son etiquetas descriptivas que no generan ningún contenido especial.</a:t>
            </a:r>
          </a:p>
        </p:txBody>
      </p:sp>
    </p:spTree>
    <p:extLst>
      <p:ext uri="{BB962C8B-B14F-4D97-AF65-F5344CB8AC3E}">
        <p14:creationId xmlns:p14="http://schemas.microsoft.com/office/powerpoint/2010/main" val="2796224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Formularios</a:t>
            </a:r>
          </a:p>
        </p:txBody>
      </p:sp>
      <p:sp>
        <p:nvSpPr>
          <p:cNvPr id="3" name="CuadroTexto 2"/>
          <p:cNvSpPr txBox="1"/>
          <p:nvPr/>
        </p:nvSpPr>
        <p:spPr>
          <a:xfrm>
            <a:off x="846941" y="1310660"/>
            <a:ext cx="11096529" cy="1785104"/>
          </a:xfrm>
          <a:prstGeom prst="rect">
            <a:avLst/>
          </a:prstGeom>
          <a:noFill/>
        </p:spPr>
        <p:txBody>
          <a:bodyPr wrap="square" rtlCol="0">
            <a:spAutoFit/>
          </a:bodyPr>
          <a:lstStyle/>
          <a:p>
            <a:r>
              <a:rPr lang="es-AR" dirty="0"/>
              <a:t>Hasta aquí, todas las etiquetas que hemos aprendido tenían impacto sobre la información que la página le provee al usuario. Sin embargo, aún no hemos aprendido la forma en que el usuario puede ingresar información al sistema. Usualmente, toda esta información se agrupa dentro de la etiqueta</a:t>
            </a:r>
            <a:r>
              <a:rPr lang="es-AR" sz="2000" b="1" dirty="0"/>
              <a:t> &lt;</a:t>
            </a:r>
            <a:r>
              <a:rPr lang="es-AR" sz="2000" b="1" dirty="0" err="1"/>
              <a:t>form</a:t>
            </a:r>
            <a:r>
              <a:rPr lang="es-AR" sz="2000" b="1" dirty="0"/>
              <a:t>&gt;</a:t>
            </a:r>
            <a:r>
              <a:rPr lang="es-AR" dirty="0"/>
              <a:t>. Además, existe una serie de etiquetas que nos permitirá ingresar datos en distintas formas. Analizaremos en detalle cada uno de ellas. </a:t>
            </a:r>
          </a:p>
          <a:p>
            <a:endParaRPr lang="es-AR" dirty="0"/>
          </a:p>
          <a:p>
            <a:endParaRPr lang="es-AR" dirty="0"/>
          </a:p>
        </p:txBody>
      </p:sp>
      <p:graphicFrame>
        <p:nvGraphicFramePr>
          <p:cNvPr id="6" name="Tabla 5"/>
          <p:cNvGraphicFramePr>
            <a:graphicFrameLocks noGrp="1"/>
          </p:cNvGraphicFramePr>
          <p:nvPr>
            <p:extLst>
              <p:ext uri="{D42A27DB-BD31-4B8C-83A1-F6EECF244321}">
                <p14:modId xmlns:p14="http://schemas.microsoft.com/office/powerpoint/2010/main" val="3574512950"/>
              </p:ext>
            </p:extLst>
          </p:nvPr>
        </p:nvGraphicFramePr>
        <p:xfrm>
          <a:off x="2094173" y="2798325"/>
          <a:ext cx="8128000" cy="3708400"/>
        </p:xfrm>
        <a:graphic>
          <a:graphicData uri="http://schemas.openxmlformats.org/drawingml/2006/table">
            <a:tbl>
              <a:tblPr firstRow="1" bandRow="1">
                <a:tableStyleId>{72833802-FEF1-4C79-8D5D-14CF1EAF98D9}</a:tableStyleId>
              </a:tblPr>
              <a:tblGrid>
                <a:gridCol w="1315877">
                  <a:extLst>
                    <a:ext uri="{9D8B030D-6E8A-4147-A177-3AD203B41FA5}">
                      <a16:colId xmlns:a16="http://schemas.microsoft.com/office/drawing/2014/main" val="20000"/>
                    </a:ext>
                  </a:extLst>
                </a:gridCol>
                <a:gridCol w="6812123">
                  <a:extLst>
                    <a:ext uri="{9D8B030D-6E8A-4147-A177-3AD203B41FA5}">
                      <a16:colId xmlns:a16="http://schemas.microsoft.com/office/drawing/2014/main" val="20001"/>
                    </a:ext>
                  </a:extLst>
                </a:gridCol>
              </a:tblGrid>
              <a:tr h="370840">
                <a:tc>
                  <a:txBody>
                    <a:bodyPr/>
                    <a:lstStyle/>
                    <a:p>
                      <a:pPr algn="ctr"/>
                      <a:r>
                        <a:rPr lang="es-AR" dirty="0"/>
                        <a:t>Etiqueta</a:t>
                      </a:r>
                    </a:p>
                  </a:txBody>
                  <a:tcPr/>
                </a:tc>
                <a:tc>
                  <a:txBody>
                    <a:bodyPr/>
                    <a:lstStyle/>
                    <a:p>
                      <a:pPr algn="ctr"/>
                      <a:r>
                        <a:rPr lang="es-AR" dirty="0"/>
                        <a:t>Comportamiento</a:t>
                      </a:r>
                    </a:p>
                  </a:txBody>
                  <a:tcPr/>
                </a:tc>
                <a:extLst>
                  <a:ext uri="{0D108BD9-81ED-4DB2-BD59-A6C34878D82A}">
                    <a16:rowId xmlns:a16="http://schemas.microsoft.com/office/drawing/2014/main" val="10000"/>
                  </a:ext>
                </a:extLst>
              </a:tr>
              <a:tr h="370840">
                <a:tc>
                  <a:txBody>
                    <a:bodyPr/>
                    <a:lstStyle/>
                    <a:p>
                      <a:r>
                        <a:rPr lang="es-AR" dirty="0" err="1"/>
                        <a:t>form</a:t>
                      </a:r>
                      <a:endParaRPr lang="es-AR" dirty="0"/>
                    </a:p>
                  </a:txBody>
                  <a:tcPr/>
                </a:tc>
                <a:tc>
                  <a:txBody>
                    <a:bodyPr/>
                    <a:lstStyle/>
                    <a:p>
                      <a:r>
                        <a:rPr lang="es-AR" dirty="0"/>
                        <a:t>D</a:t>
                      </a:r>
                      <a:r>
                        <a:rPr lang="es-AR" baseline="0" dirty="0"/>
                        <a:t>elimita un formulario de página web</a:t>
                      </a:r>
                      <a:endParaRPr lang="es-AR" dirty="0"/>
                    </a:p>
                  </a:txBody>
                  <a:tcPr/>
                </a:tc>
                <a:extLst>
                  <a:ext uri="{0D108BD9-81ED-4DB2-BD59-A6C34878D82A}">
                    <a16:rowId xmlns:a16="http://schemas.microsoft.com/office/drawing/2014/main" val="10001"/>
                  </a:ext>
                </a:extLst>
              </a:tr>
              <a:tr h="370840">
                <a:tc>
                  <a:txBody>
                    <a:bodyPr/>
                    <a:lstStyle/>
                    <a:p>
                      <a:r>
                        <a:rPr lang="es-AR" sz="1800" b="0" i="0" kern="1200" dirty="0" err="1">
                          <a:solidFill>
                            <a:schemeClr val="tx1"/>
                          </a:solidFill>
                          <a:effectLst/>
                          <a:latin typeface="+mn-lt"/>
                          <a:ea typeface="+mn-ea"/>
                          <a:cs typeface="+mn-cs"/>
                        </a:rPr>
                        <a:t>fieldset</a:t>
                      </a:r>
                      <a:endParaRPr lang="es-AR" b="0" dirty="0"/>
                    </a:p>
                  </a:txBody>
                  <a:tcPr/>
                </a:tc>
                <a:tc>
                  <a:txBody>
                    <a:bodyPr/>
                    <a:lstStyle/>
                    <a:p>
                      <a:r>
                        <a:rPr lang="es-AR" sz="1800" b="0" i="0" kern="1200" dirty="0">
                          <a:solidFill>
                            <a:schemeClr val="tx1"/>
                          </a:solidFill>
                          <a:effectLst/>
                          <a:latin typeface="+mn-lt"/>
                          <a:ea typeface="+mn-ea"/>
                          <a:cs typeface="+mn-cs"/>
                        </a:rPr>
                        <a:t>Representa una agrupación de elementos de un formulario</a:t>
                      </a:r>
                      <a:endParaRPr lang="es-AR" dirty="0"/>
                    </a:p>
                  </a:txBody>
                  <a:tcPr/>
                </a:tc>
                <a:extLst>
                  <a:ext uri="{0D108BD9-81ED-4DB2-BD59-A6C34878D82A}">
                    <a16:rowId xmlns:a16="http://schemas.microsoft.com/office/drawing/2014/main" val="10002"/>
                  </a:ext>
                </a:extLst>
              </a:tr>
              <a:tr h="370840">
                <a:tc>
                  <a:txBody>
                    <a:bodyPr/>
                    <a:lstStyle/>
                    <a:p>
                      <a:r>
                        <a:rPr lang="es-AR" sz="1800" b="0" i="0" kern="1200" dirty="0" err="1">
                          <a:solidFill>
                            <a:schemeClr val="tx1"/>
                          </a:solidFill>
                          <a:effectLst/>
                          <a:latin typeface="+mn-lt"/>
                          <a:ea typeface="+mn-ea"/>
                          <a:cs typeface="+mn-cs"/>
                        </a:rPr>
                        <a:t>legend</a:t>
                      </a:r>
                      <a:endParaRPr lang="es-AR" b="0" dirty="0"/>
                    </a:p>
                  </a:txBody>
                  <a:tcPr/>
                </a:tc>
                <a:tc>
                  <a:txBody>
                    <a:bodyPr/>
                    <a:lstStyle/>
                    <a:p>
                      <a:r>
                        <a:rPr lang="es-AR" sz="1800" b="0" i="0" kern="1200" dirty="0">
                          <a:solidFill>
                            <a:schemeClr val="tx1"/>
                          </a:solidFill>
                          <a:effectLst/>
                          <a:latin typeface="+mn-lt"/>
                          <a:ea typeface="+mn-ea"/>
                          <a:cs typeface="+mn-cs"/>
                        </a:rPr>
                        <a:t>Indica el título del &lt;</a:t>
                      </a:r>
                      <a:r>
                        <a:rPr lang="es-AR" sz="1800" b="0" i="0" kern="1200" dirty="0" err="1">
                          <a:solidFill>
                            <a:schemeClr val="tx1"/>
                          </a:solidFill>
                          <a:effectLst/>
                          <a:latin typeface="+mn-lt"/>
                          <a:ea typeface="+mn-ea"/>
                          <a:cs typeface="+mn-cs"/>
                        </a:rPr>
                        <a:t>fieldset</a:t>
                      </a:r>
                      <a:r>
                        <a:rPr lang="es-AR" sz="1800" b="0" i="0" kern="1200" dirty="0">
                          <a:solidFill>
                            <a:schemeClr val="tx1"/>
                          </a:solidFill>
                          <a:effectLst/>
                          <a:latin typeface="+mn-lt"/>
                          <a:ea typeface="+mn-ea"/>
                          <a:cs typeface="+mn-cs"/>
                        </a:rPr>
                        <a:t>&gt;</a:t>
                      </a:r>
                      <a:endParaRPr lang="es-AR" dirty="0"/>
                    </a:p>
                  </a:txBody>
                  <a:tcPr/>
                </a:tc>
                <a:extLst>
                  <a:ext uri="{0D108BD9-81ED-4DB2-BD59-A6C34878D82A}">
                    <a16:rowId xmlns:a16="http://schemas.microsoft.com/office/drawing/2014/main" val="10003"/>
                  </a:ext>
                </a:extLst>
              </a:tr>
              <a:tr h="370840">
                <a:tc>
                  <a:txBody>
                    <a:bodyPr/>
                    <a:lstStyle/>
                    <a:p>
                      <a:r>
                        <a:rPr lang="es-AR" sz="1800" b="0" i="0" kern="1200" dirty="0" err="1">
                          <a:solidFill>
                            <a:schemeClr val="tx1"/>
                          </a:solidFill>
                          <a:effectLst/>
                          <a:latin typeface="+mn-lt"/>
                          <a:ea typeface="+mn-ea"/>
                          <a:cs typeface="+mn-cs"/>
                        </a:rPr>
                        <a:t>label</a:t>
                      </a:r>
                      <a:endParaRPr lang="es-AR" b="0" dirty="0"/>
                    </a:p>
                  </a:txBody>
                  <a:tcPr/>
                </a:tc>
                <a:tc>
                  <a:txBody>
                    <a:bodyPr/>
                    <a:lstStyle/>
                    <a:p>
                      <a:r>
                        <a:rPr lang="es-AR" sz="1800" b="0" i="0" kern="1200" dirty="0">
                          <a:solidFill>
                            <a:schemeClr val="tx1"/>
                          </a:solidFill>
                          <a:effectLst/>
                          <a:latin typeface="+mn-lt"/>
                          <a:ea typeface="+mn-ea"/>
                          <a:cs typeface="+mn-cs"/>
                        </a:rPr>
                        <a:t>Usada para definir el título de un control del formulario</a:t>
                      </a:r>
                      <a:endParaRPr lang="es-AR" dirty="0"/>
                    </a:p>
                  </a:txBody>
                  <a:tcPr/>
                </a:tc>
                <a:extLst>
                  <a:ext uri="{0D108BD9-81ED-4DB2-BD59-A6C34878D82A}">
                    <a16:rowId xmlns:a16="http://schemas.microsoft.com/office/drawing/2014/main" val="10004"/>
                  </a:ext>
                </a:extLst>
              </a:tr>
              <a:tr h="370840">
                <a:tc>
                  <a:txBody>
                    <a:bodyPr/>
                    <a:lstStyle/>
                    <a:p>
                      <a:r>
                        <a:rPr lang="es-AR" sz="1800" b="0" i="0" kern="1200" dirty="0">
                          <a:solidFill>
                            <a:schemeClr val="tx1"/>
                          </a:solidFill>
                          <a:effectLst/>
                          <a:latin typeface="+mn-lt"/>
                          <a:ea typeface="+mn-ea"/>
                          <a:cs typeface="+mn-cs"/>
                        </a:rPr>
                        <a:t>input</a:t>
                      </a:r>
                      <a:endParaRPr lang="es-AR" b="0" dirty="0"/>
                    </a:p>
                  </a:txBody>
                  <a:tcPr/>
                </a:tc>
                <a:tc>
                  <a:txBody>
                    <a:bodyPr/>
                    <a:lstStyle/>
                    <a:p>
                      <a:r>
                        <a:rPr lang="es-AR" dirty="0"/>
                        <a:t>Permite</a:t>
                      </a:r>
                      <a:r>
                        <a:rPr lang="es-AR" baseline="0" dirty="0"/>
                        <a:t> ingresar un dato en forma directa</a:t>
                      </a:r>
                      <a:endParaRPr lang="es-AR" dirty="0"/>
                    </a:p>
                  </a:txBody>
                  <a:tcPr/>
                </a:tc>
                <a:extLst>
                  <a:ext uri="{0D108BD9-81ED-4DB2-BD59-A6C34878D82A}">
                    <a16:rowId xmlns:a16="http://schemas.microsoft.com/office/drawing/2014/main" val="10005"/>
                  </a:ext>
                </a:extLst>
              </a:tr>
              <a:tr h="370840">
                <a:tc>
                  <a:txBody>
                    <a:bodyPr/>
                    <a:lstStyle/>
                    <a:p>
                      <a:r>
                        <a:rPr lang="es-AR" sz="1800" b="0" i="0" kern="1200" dirty="0" err="1">
                          <a:solidFill>
                            <a:schemeClr val="tx1"/>
                          </a:solidFill>
                          <a:effectLst/>
                          <a:latin typeface="+mn-lt"/>
                          <a:ea typeface="+mn-ea"/>
                          <a:cs typeface="+mn-cs"/>
                        </a:rPr>
                        <a:t>textarea</a:t>
                      </a:r>
                      <a:endParaRPr lang="es-AR" b="0" dirty="0"/>
                    </a:p>
                  </a:txBody>
                  <a:tcPr/>
                </a:tc>
                <a:tc>
                  <a:txBody>
                    <a:bodyPr/>
                    <a:lstStyle/>
                    <a:p>
                      <a:r>
                        <a:rPr lang="es-AR" sz="1800" b="0" i="0" kern="1200" dirty="0">
                          <a:solidFill>
                            <a:schemeClr val="tx1"/>
                          </a:solidFill>
                          <a:effectLst/>
                          <a:latin typeface="+mn-lt"/>
                          <a:ea typeface="+mn-ea"/>
                          <a:cs typeface="+mn-cs"/>
                        </a:rPr>
                        <a:t>Permite introducir</a:t>
                      </a:r>
                      <a:r>
                        <a:rPr lang="es-AR" sz="1800" b="0" i="0" kern="1200" baseline="0" dirty="0">
                          <a:solidFill>
                            <a:schemeClr val="tx1"/>
                          </a:solidFill>
                          <a:effectLst/>
                          <a:latin typeface="+mn-lt"/>
                          <a:ea typeface="+mn-ea"/>
                          <a:cs typeface="+mn-cs"/>
                        </a:rPr>
                        <a:t> un texto de varias líneas</a:t>
                      </a:r>
                      <a:endParaRPr lang="es-AR" dirty="0"/>
                    </a:p>
                  </a:txBody>
                  <a:tcPr/>
                </a:tc>
                <a:extLst>
                  <a:ext uri="{0D108BD9-81ED-4DB2-BD59-A6C34878D82A}">
                    <a16:rowId xmlns:a16="http://schemas.microsoft.com/office/drawing/2014/main" val="10006"/>
                  </a:ext>
                </a:extLst>
              </a:tr>
              <a:tr h="370840">
                <a:tc>
                  <a:txBody>
                    <a:bodyPr/>
                    <a:lstStyle/>
                    <a:p>
                      <a:r>
                        <a:rPr lang="es-AR" sz="1800" b="0" i="0" kern="1200" dirty="0" err="1">
                          <a:solidFill>
                            <a:schemeClr val="tx1"/>
                          </a:solidFill>
                          <a:effectLst/>
                          <a:latin typeface="+mn-lt"/>
                          <a:ea typeface="+mn-ea"/>
                          <a:cs typeface="+mn-cs"/>
                        </a:rPr>
                        <a:t>select</a:t>
                      </a:r>
                      <a:endParaRPr lang="es-AR" b="0" dirty="0"/>
                    </a:p>
                  </a:txBody>
                  <a:tcPr/>
                </a:tc>
                <a:tc>
                  <a:txBody>
                    <a:bodyPr/>
                    <a:lstStyle/>
                    <a:p>
                      <a:r>
                        <a:rPr lang="es-AR" dirty="0"/>
                        <a:t>Permite seleccionar al usuario</a:t>
                      </a:r>
                      <a:r>
                        <a:rPr lang="es-AR" baseline="0" dirty="0"/>
                        <a:t> una entre varias opciones</a:t>
                      </a:r>
                      <a:endParaRPr lang="es-AR" dirty="0"/>
                    </a:p>
                  </a:txBody>
                  <a:tcPr/>
                </a:tc>
                <a:extLst>
                  <a:ext uri="{0D108BD9-81ED-4DB2-BD59-A6C34878D82A}">
                    <a16:rowId xmlns:a16="http://schemas.microsoft.com/office/drawing/2014/main" val="10007"/>
                  </a:ext>
                </a:extLst>
              </a:tr>
              <a:tr h="370840">
                <a:tc>
                  <a:txBody>
                    <a:bodyPr/>
                    <a:lstStyle/>
                    <a:p>
                      <a:r>
                        <a:rPr lang="es-AR" sz="1800" b="0" i="0" kern="1200" dirty="0" err="1">
                          <a:solidFill>
                            <a:schemeClr val="tx1"/>
                          </a:solidFill>
                          <a:effectLst/>
                          <a:latin typeface="+mn-lt"/>
                          <a:ea typeface="+mn-ea"/>
                          <a:cs typeface="+mn-cs"/>
                        </a:rPr>
                        <a:t>option</a:t>
                      </a:r>
                      <a:endParaRPr lang="es-AR" b="0" dirty="0"/>
                    </a:p>
                  </a:txBody>
                  <a:tcPr/>
                </a:tc>
                <a:tc>
                  <a:txBody>
                    <a:bodyPr/>
                    <a:lstStyle/>
                    <a:p>
                      <a:r>
                        <a:rPr lang="es-AR" sz="1800" b="0" i="0" kern="1200" dirty="0">
                          <a:solidFill>
                            <a:schemeClr val="tx1"/>
                          </a:solidFill>
                          <a:effectLst/>
                          <a:latin typeface="+mn-lt"/>
                          <a:ea typeface="+mn-ea"/>
                          <a:cs typeface="+mn-cs"/>
                        </a:rPr>
                        <a:t>Permite añadir las diferentes opciones al &lt;</a:t>
                      </a:r>
                      <a:r>
                        <a:rPr lang="es-AR" sz="1800" b="0" i="0" kern="1200" dirty="0" err="1">
                          <a:solidFill>
                            <a:schemeClr val="tx1"/>
                          </a:solidFill>
                          <a:effectLst/>
                          <a:latin typeface="+mn-lt"/>
                          <a:ea typeface="+mn-ea"/>
                          <a:cs typeface="+mn-cs"/>
                        </a:rPr>
                        <a:t>select</a:t>
                      </a:r>
                      <a:r>
                        <a:rPr lang="es-AR" sz="1800" b="0" i="0" kern="1200" dirty="0">
                          <a:solidFill>
                            <a:schemeClr val="tx1"/>
                          </a:solidFill>
                          <a:effectLst/>
                          <a:latin typeface="+mn-lt"/>
                          <a:ea typeface="+mn-ea"/>
                          <a:cs typeface="+mn-cs"/>
                        </a:rPr>
                        <a:t>&gt;</a:t>
                      </a:r>
                      <a:endParaRPr lang="es-AR" dirty="0"/>
                    </a:p>
                  </a:txBody>
                  <a:tcPr/>
                </a:tc>
                <a:extLst>
                  <a:ext uri="{0D108BD9-81ED-4DB2-BD59-A6C34878D82A}">
                    <a16:rowId xmlns:a16="http://schemas.microsoft.com/office/drawing/2014/main" val="10008"/>
                  </a:ext>
                </a:extLst>
              </a:tr>
              <a:tr h="370840">
                <a:tc>
                  <a:txBody>
                    <a:bodyPr/>
                    <a:lstStyle/>
                    <a:p>
                      <a:r>
                        <a:rPr lang="es-AR" sz="1800" b="0" i="0" kern="1200" dirty="0" err="1">
                          <a:solidFill>
                            <a:schemeClr val="tx1"/>
                          </a:solidFill>
                          <a:effectLst/>
                          <a:latin typeface="+mn-lt"/>
                          <a:ea typeface="+mn-ea"/>
                          <a:cs typeface="+mn-cs"/>
                        </a:rPr>
                        <a:t>button</a:t>
                      </a:r>
                      <a:endParaRPr lang="es-AR" b="0" dirty="0"/>
                    </a:p>
                  </a:txBody>
                  <a:tcPr/>
                </a:tc>
                <a:tc>
                  <a:txBody>
                    <a:bodyPr/>
                    <a:lstStyle/>
                    <a:p>
                      <a:r>
                        <a:rPr lang="es-AR" dirty="0"/>
                        <a:t>Representa un botón del formulario</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25427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Input</a:t>
            </a:r>
          </a:p>
        </p:txBody>
      </p:sp>
      <p:sp>
        <p:nvSpPr>
          <p:cNvPr id="3" name="CuadroTexto 2"/>
          <p:cNvSpPr txBox="1"/>
          <p:nvPr/>
        </p:nvSpPr>
        <p:spPr>
          <a:xfrm>
            <a:off x="846941" y="1310660"/>
            <a:ext cx="11096529" cy="3970318"/>
          </a:xfrm>
          <a:prstGeom prst="rect">
            <a:avLst/>
          </a:prstGeom>
          <a:noFill/>
        </p:spPr>
        <p:txBody>
          <a:bodyPr wrap="square" rtlCol="0">
            <a:spAutoFit/>
          </a:bodyPr>
          <a:lstStyle/>
          <a:p>
            <a:r>
              <a:rPr lang="es-AR" dirty="0"/>
              <a:t>Se explicará a partir de aquí cada una de las etiquetas para formularios comenzando con los datos de menor nivel de agrupación, es decir, aquellas que permiten directamente ingresar información. Empezaremos con </a:t>
            </a:r>
            <a:r>
              <a:rPr lang="es-AR" sz="2000" b="1" dirty="0"/>
              <a:t>&lt;input&gt;</a:t>
            </a:r>
            <a:r>
              <a:rPr lang="es-AR" dirty="0"/>
              <a:t> que nos permite ingresar un dato en forma directa. </a:t>
            </a:r>
          </a:p>
          <a:p>
            <a:endParaRPr lang="es-AR" dirty="0"/>
          </a:p>
          <a:p>
            <a:r>
              <a:rPr lang="es-AR" dirty="0"/>
              <a:t>La sintaxis más básica es la siguiente:</a:t>
            </a:r>
          </a:p>
          <a:p>
            <a:endParaRPr lang="es-AR" dirty="0"/>
          </a:p>
          <a:p>
            <a:endParaRPr lang="es-AR" dirty="0"/>
          </a:p>
          <a:p>
            <a:endParaRPr lang="es-AR" dirty="0"/>
          </a:p>
          <a:p>
            <a:r>
              <a:rPr lang="es-AR" dirty="0"/>
              <a:t>Al ser un tipo de dato </a:t>
            </a:r>
            <a:r>
              <a:rPr lang="es-AR" b="1" dirty="0"/>
              <a:t>“</a:t>
            </a:r>
            <a:r>
              <a:rPr lang="es-AR" b="1" dirty="0" err="1"/>
              <a:t>text</a:t>
            </a:r>
            <a:r>
              <a:rPr lang="es-AR" b="1" dirty="0"/>
              <a:t>”</a:t>
            </a:r>
            <a:r>
              <a:rPr lang="es-AR" dirty="0"/>
              <a:t>, el usuario puede ingresar un texto con todo tipo de caracteres. Existen muchos tipos de datos, a continuación detallamos algunos de los más relevantes: </a:t>
            </a:r>
            <a:r>
              <a:rPr lang="es-AR" dirty="0" err="1"/>
              <a:t>checkbox</a:t>
            </a:r>
            <a:r>
              <a:rPr lang="es-AR" dirty="0"/>
              <a:t>, color, date, email, file, </a:t>
            </a:r>
            <a:r>
              <a:rPr lang="es-AR" dirty="0" err="1"/>
              <a:t>month</a:t>
            </a:r>
            <a:r>
              <a:rPr lang="es-AR" dirty="0"/>
              <a:t>, </a:t>
            </a:r>
            <a:r>
              <a:rPr lang="es-AR" dirty="0" err="1"/>
              <a:t>number</a:t>
            </a:r>
            <a:r>
              <a:rPr lang="es-AR" dirty="0"/>
              <a:t>, </a:t>
            </a:r>
            <a:r>
              <a:rPr lang="es-AR" dirty="0" err="1"/>
              <a:t>password</a:t>
            </a:r>
            <a:r>
              <a:rPr lang="es-AR" dirty="0"/>
              <a:t>, radio, </a:t>
            </a:r>
            <a:r>
              <a:rPr lang="es-AR" dirty="0" err="1"/>
              <a:t>range</a:t>
            </a:r>
            <a:r>
              <a:rPr lang="es-AR" dirty="0"/>
              <a:t>, </a:t>
            </a:r>
            <a:r>
              <a:rPr lang="es-AR" dirty="0" err="1"/>
              <a:t>tel</a:t>
            </a:r>
            <a:r>
              <a:rPr lang="es-AR" dirty="0"/>
              <a:t>, time.</a:t>
            </a:r>
          </a:p>
          <a:p>
            <a:endParaRPr lang="es-AR" dirty="0"/>
          </a:p>
          <a:p>
            <a:r>
              <a:rPr lang="es-AR" dirty="0"/>
              <a:t>Para un mejor entendimiento de estos tipos, a continuación se detallan algunos ejemplos junto con los atributos más importantes. Pero más allá de los ejemplos, la mejor forma de entender cada tipo y sus atributos es…  ¡programando!</a:t>
            </a:r>
          </a:p>
        </p:txBody>
      </p:sp>
      <p:pic>
        <p:nvPicPr>
          <p:cNvPr id="2" name="Imagen 1"/>
          <p:cNvPicPr>
            <a:picLocks noChangeAspect="1"/>
          </p:cNvPicPr>
          <p:nvPr/>
        </p:nvPicPr>
        <p:blipFill>
          <a:blip r:embed="rId3"/>
          <a:stretch>
            <a:fillRect/>
          </a:stretch>
        </p:blipFill>
        <p:spPr>
          <a:xfrm>
            <a:off x="6395205" y="2842374"/>
            <a:ext cx="2524125" cy="638175"/>
          </a:xfrm>
          <a:prstGeom prst="rect">
            <a:avLst/>
          </a:prstGeom>
        </p:spPr>
      </p:pic>
      <p:pic>
        <p:nvPicPr>
          <p:cNvPr id="4" name="Imagen 3"/>
          <p:cNvPicPr>
            <a:picLocks noChangeAspect="1"/>
          </p:cNvPicPr>
          <p:nvPr/>
        </p:nvPicPr>
        <p:blipFill>
          <a:blip r:embed="rId4"/>
          <a:stretch>
            <a:fillRect/>
          </a:stretch>
        </p:blipFill>
        <p:spPr>
          <a:xfrm>
            <a:off x="1922730" y="2924802"/>
            <a:ext cx="3697977" cy="569814"/>
          </a:xfrm>
          <a:prstGeom prst="rect">
            <a:avLst/>
          </a:prstGeom>
        </p:spPr>
      </p:pic>
      <p:pic>
        <p:nvPicPr>
          <p:cNvPr id="5" name="Imagen 4"/>
          <p:cNvPicPr>
            <a:picLocks noChangeAspect="1"/>
          </p:cNvPicPr>
          <p:nvPr/>
        </p:nvPicPr>
        <p:blipFill>
          <a:blip r:embed="rId5"/>
          <a:stretch>
            <a:fillRect/>
          </a:stretch>
        </p:blipFill>
        <p:spPr>
          <a:xfrm>
            <a:off x="846941" y="5910676"/>
            <a:ext cx="3248025" cy="609600"/>
          </a:xfrm>
          <a:prstGeom prst="rect">
            <a:avLst/>
          </a:prstGeom>
        </p:spPr>
      </p:pic>
      <p:pic>
        <p:nvPicPr>
          <p:cNvPr id="6" name="Imagen 5"/>
          <p:cNvPicPr>
            <a:picLocks noChangeAspect="1"/>
          </p:cNvPicPr>
          <p:nvPr/>
        </p:nvPicPr>
        <p:blipFill>
          <a:blip r:embed="rId6"/>
          <a:stretch>
            <a:fillRect/>
          </a:stretch>
        </p:blipFill>
        <p:spPr>
          <a:xfrm>
            <a:off x="4686085" y="5992159"/>
            <a:ext cx="3086100" cy="561975"/>
          </a:xfrm>
          <a:prstGeom prst="rect">
            <a:avLst/>
          </a:prstGeom>
        </p:spPr>
      </p:pic>
      <p:pic>
        <p:nvPicPr>
          <p:cNvPr id="7" name="Imagen 6"/>
          <p:cNvPicPr>
            <a:picLocks noChangeAspect="1"/>
          </p:cNvPicPr>
          <p:nvPr/>
        </p:nvPicPr>
        <p:blipFill>
          <a:blip r:embed="rId7"/>
          <a:stretch>
            <a:fillRect/>
          </a:stretch>
        </p:blipFill>
        <p:spPr>
          <a:xfrm>
            <a:off x="8363305" y="5946655"/>
            <a:ext cx="3171825" cy="590550"/>
          </a:xfrm>
          <a:prstGeom prst="rect">
            <a:avLst/>
          </a:prstGeom>
        </p:spPr>
      </p:pic>
      <p:pic>
        <p:nvPicPr>
          <p:cNvPr id="9" name="Imagen 8"/>
          <p:cNvPicPr>
            <a:picLocks noChangeAspect="1"/>
          </p:cNvPicPr>
          <p:nvPr/>
        </p:nvPicPr>
        <p:blipFill>
          <a:blip r:embed="rId8"/>
          <a:stretch>
            <a:fillRect/>
          </a:stretch>
        </p:blipFill>
        <p:spPr>
          <a:xfrm>
            <a:off x="748467" y="5358226"/>
            <a:ext cx="3962400" cy="552450"/>
          </a:xfrm>
          <a:prstGeom prst="rect">
            <a:avLst/>
          </a:prstGeom>
        </p:spPr>
      </p:pic>
      <p:pic>
        <p:nvPicPr>
          <p:cNvPr id="10" name="Imagen 9"/>
          <p:cNvPicPr>
            <a:picLocks noChangeAspect="1"/>
          </p:cNvPicPr>
          <p:nvPr/>
        </p:nvPicPr>
        <p:blipFill>
          <a:blip r:embed="rId9"/>
          <a:stretch>
            <a:fillRect/>
          </a:stretch>
        </p:blipFill>
        <p:spPr>
          <a:xfrm>
            <a:off x="4710867" y="5372836"/>
            <a:ext cx="3819525" cy="504825"/>
          </a:xfrm>
          <a:prstGeom prst="rect">
            <a:avLst/>
          </a:prstGeom>
        </p:spPr>
      </p:pic>
    </p:spTree>
    <p:extLst>
      <p:ext uri="{BB962C8B-B14F-4D97-AF65-F5344CB8AC3E}">
        <p14:creationId xmlns:p14="http://schemas.microsoft.com/office/powerpoint/2010/main" val="1958839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Otros tipos de input relevantes</a:t>
            </a:r>
          </a:p>
        </p:txBody>
      </p:sp>
      <p:sp>
        <p:nvSpPr>
          <p:cNvPr id="3" name="CuadroTexto 2"/>
          <p:cNvSpPr txBox="1"/>
          <p:nvPr/>
        </p:nvSpPr>
        <p:spPr>
          <a:xfrm>
            <a:off x="846941" y="1310660"/>
            <a:ext cx="11096529" cy="5078313"/>
          </a:xfrm>
          <a:prstGeom prst="rect">
            <a:avLst/>
          </a:prstGeom>
          <a:noFill/>
        </p:spPr>
        <p:txBody>
          <a:bodyPr wrap="square" rtlCol="0">
            <a:spAutoFit/>
          </a:bodyPr>
          <a:lstStyle/>
          <a:p>
            <a:r>
              <a:rPr lang="es-AR" dirty="0"/>
              <a:t>Veremos a continuación algunos ejemplos para los tipos de input más utilizados.</a:t>
            </a:r>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r>
              <a:rPr lang="es-AR" dirty="0"/>
              <a:t>En función al tipo de dato, una de las mejoras de HTML5 es la validación del tipo de dato. Por ejemplo, en el caso de un email hace validaciones básicas sobre su formato, si es un número no deja ingresar caracteres no numéricos, etc.</a:t>
            </a:r>
          </a:p>
          <a:p>
            <a:endParaRPr lang="es-AR" dirty="0"/>
          </a:p>
        </p:txBody>
      </p:sp>
      <p:pic>
        <p:nvPicPr>
          <p:cNvPr id="11" name="Imagen 10"/>
          <p:cNvPicPr>
            <a:picLocks noChangeAspect="1"/>
          </p:cNvPicPr>
          <p:nvPr/>
        </p:nvPicPr>
        <p:blipFill>
          <a:blip r:embed="rId3"/>
          <a:stretch>
            <a:fillRect/>
          </a:stretch>
        </p:blipFill>
        <p:spPr>
          <a:xfrm>
            <a:off x="1544589" y="1956991"/>
            <a:ext cx="3419475" cy="400050"/>
          </a:xfrm>
          <a:prstGeom prst="rect">
            <a:avLst/>
          </a:prstGeom>
        </p:spPr>
      </p:pic>
      <p:pic>
        <p:nvPicPr>
          <p:cNvPr id="12" name="Imagen 11"/>
          <p:cNvPicPr>
            <a:picLocks noChangeAspect="1"/>
          </p:cNvPicPr>
          <p:nvPr/>
        </p:nvPicPr>
        <p:blipFill>
          <a:blip r:embed="rId4"/>
          <a:stretch>
            <a:fillRect/>
          </a:stretch>
        </p:blipFill>
        <p:spPr>
          <a:xfrm>
            <a:off x="6626396" y="1843650"/>
            <a:ext cx="2371725" cy="504825"/>
          </a:xfrm>
          <a:prstGeom prst="rect">
            <a:avLst/>
          </a:prstGeom>
        </p:spPr>
      </p:pic>
      <p:pic>
        <p:nvPicPr>
          <p:cNvPr id="14" name="Imagen 13"/>
          <p:cNvPicPr>
            <a:picLocks noChangeAspect="1"/>
          </p:cNvPicPr>
          <p:nvPr/>
        </p:nvPicPr>
        <p:blipFill>
          <a:blip r:embed="rId5"/>
          <a:stretch>
            <a:fillRect/>
          </a:stretch>
        </p:blipFill>
        <p:spPr>
          <a:xfrm>
            <a:off x="6626396" y="2452291"/>
            <a:ext cx="1924050" cy="352425"/>
          </a:xfrm>
          <a:prstGeom prst="rect">
            <a:avLst/>
          </a:prstGeom>
        </p:spPr>
      </p:pic>
      <p:pic>
        <p:nvPicPr>
          <p:cNvPr id="15" name="Imagen 14"/>
          <p:cNvPicPr>
            <a:picLocks noChangeAspect="1"/>
          </p:cNvPicPr>
          <p:nvPr/>
        </p:nvPicPr>
        <p:blipFill>
          <a:blip r:embed="rId6"/>
          <a:stretch>
            <a:fillRect/>
          </a:stretch>
        </p:blipFill>
        <p:spPr>
          <a:xfrm>
            <a:off x="1544589" y="2409429"/>
            <a:ext cx="4324350" cy="438150"/>
          </a:xfrm>
          <a:prstGeom prst="rect">
            <a:avLst/>
          </a:prstGeom>
        </p:spPr>
      </p:pic>
      <p:pic>
        <p:nvPicPr>
          <p:cNvPr id="16" name="Imagen 15"/>
          <p:cNvPicPr>
            <a:picLocks noChangeAspect="1"/>
          </p:cNvPicPr>
          <p:nvPr/>
        </p:nvPicPr>
        <p:blipFill>
          <a:blip r:embed="rId7"/>
          <a:stretch>
            <a:fillRect/>
          </a:stretch>
        </p:blipFill>
        <p:spPr>
          <a:xfrm>
            <a:off x="6660923" y="2981324"/>
            <a:ext cx="2800350" cy="447675"/>
          </a:xfrm>
          <a:prstGeom prst="rect">
            <a:avLst/>
          </a:prstGeom>
        </p:spPr>
      </p:pic>
      <p:pic>
        <p:nvPicPr>
          <p:cNvPr id="17" name="Imagen 16"/>
          <p:cNvPicPr>
            <a:picLocks noChangeAspect="1"/>
          </p:cNvPicPr>
          <p:nvPr/>
        </p:nvPicPr>
        <p:blipFill>
          <a:blip r:embed="rId8"/>
          <a:stretch>
            <a:fillRect/>
          </a:stretch>
        </p:blipFill>
        <p:spPr>
          <a:xfrm>
            <a:off x="1503645" y="3003372"/>
            <a:ext cx="4314825" cy="428625"/>
          </a:xfrm>
          <a:prstGeom prst="rect">
            <a:avLst/>
          </a:prstGeom>
        </p:spPr>
      </p:pic>
      <p:pic>
        <p:nvPicPr>
          <p:cNvPr id="18" name="Imagen 17"/>
          <p:cNvPicPr>
            <a:picLocks noChangeAspect="1"/>
          </p:cNvPicPr>
          <p:nvPr/>
        </p:nvPicPr>
        <p:blipFill>
          <a:blip r:embed="rId9"/>
          <a:stretch>
            <a:fillRect/>
          </a:stretch>
        </p:blipFill>
        <p:spPr>
          <a:xfrm>
            <a:off x="6660923" y="3542103"/>
            <a:ext cx="2114550" cy="295275"/>
          </a:xfrm>
          <a:prstGeom prst="rect">
            <a:avLst/>
          </a:prstGeom>
        </p:spPr>
      </p:pic>
      <p:pic>
        <p:nvPicPr>
          <p:cNvPr id="19" name="Imagen 18"/>
          <p:cNvPicPr>
            <a:picLocks noChangeAspect="1"/>
          </p:cNvPicPr>
          <p:nvPr/>
        </p:nvPicPr>
        <p:blipFill>
          <a:blip r:embed="rId10"/>
          <a:stretch>
            <a:fillRect/>
          </a:stretch>
        </p:blipFill>
        <p:spPr>
          <a:xfrm>
            <a:off x="1544589" y="3508765"/>
            <a:ext cx="2981325" cy="361950"/>
          </a:xfrm>
          <a:prstGeom prst="rect">
            <a:avLst/>
          </a:prstGeom>
        </p:spPr>
      </p:pic>
      <p:pic>
        <p:nvPicPr>
          <p:cNvPr id="20" name="Imagen 19"/>
          <p:cNvPicPr>
            <a:picLocks noChangeAspect="1"/>
          </p:cNvPicPr>
          <p:nvPr/>
        </p:nvPicPr>
        <p:blipFill>
          <a:blip r:embed="rId11"/>
          <a:stretch>
            <a:fillRect/>
          </a:stretch>
        </p:blipFill>
        <p:spPr>
          <a:xfrm>
            <a:off x="6626396" y="4055533"/>
            <a:ext cx="1276350" cy="762000"/>
          </a:xfrm>
          <a:prstGeom prst="rect">
            <a:avLst/>
          </a:prstGeom>
        </p:spPr>
      </p:pic>
      <p:pic>
        <p:nvPicPr>
          <p:cNvPr id="21" name="Imagen 20"/>
          <p:cNvPicPr>
            <a:picLocks noChangeAspect="1"/>
          </p:cNvPicPr>
          <p:nvPr/>
        </p:nvPicPr>
        <p:blipFill>
          <a:blip r:embed="rId12"/>
          <a:stretch>
            <a:fillRect/>
          </a:stretch>
        </p:blipFill>
        <p:spPr>
          <a:xfrm>
            <a:off x="1496718" y="4063685"/>
            <a:ext cx="4505325" cy="752475"/>
          </a:xfrm>
          <a:prstGeom prst="rect">
            <a:avLst/>
          </a:prstGeom>
        </p:spPr>
      </p:pic>
      <p:pic>
        <p:nvPicPr>
          <p:cNvPr id="22" name="Imagen 21"/>
          <p:cNvPicPr>
            <a:picLocks noChangeAspect="1"/>
          </p:cNvPicPr>
          <p:nvPr/>
        </p:nvPicPr>
        <p:blipFill>
          <a:blip r:embed="rId13"/>
          <a:stretch>
            <a:fillRect/>
          </a:stretch>
        </p:blipFill>
        <p:spPr>
          <a:xfrm>
            <a:off x="6660923" y="4902457"/>
            <a:ext cx="3914775" cy="371475"/>
          </a:xfrm>
          <a:prstGeom prst="rect">
            <a:avLst/>
          </a:prstGeom>
        </p:spPr>
      </p:pic>
      <p:pic>
        <p:nvPicPr>
          <p:cNvPr id="23" name="Imagen 22"/>
          <p:cNvPicPr>
            <a:picLocks noChangeAspect="1"/>
          </p:cNvPicPr>
          <p:nvPr/>
        </p:nvPicPr>
        <p:blipFill>
          <a:blip r:embed="rId14"/>
          <a:stretch>
            <a:fillRect/>
          </a:stretch>
        </p:blipFill>
        <p:spPr>
          <a:xfrm>
            <a:off x="1626026" y="4972521"/>
            <a:ext cx="3667125" cy="228600"/>
          </a:xfrm>
          <a:prstGeom prst="rect">
            <a:avLst/>
          </a:prstGeom>
        </p:spPr>
      </p:pic>
    </p:spTree>
    <p:extLst>
      <p:ext uri="{BB962C8B-B14F-4D97-AF65-F5344CB8AC3E}">
        <p14:creationId xmlns:p14="http://schemas.microsoft.com/office/powerpoint/2010/main" val="4213184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err="1"/>
              <a:t>Textarea</a:t>
            </a:r>
            <a:endParaRPr lang="es-AR" dirty="0"/>
          </a:p>
        </p:txBody>
      </p:sp>
      <p:sp>
        <p:nvSpPr>
          <p:cNvPr id="3" name="CuadroTexto 2"/>
          <p:cNvSpPr txBox="1"/>
          <p:nvPr/>
        </p:nvSpPr>
        <p:spPr>
          <a:xfrm>
            <a:off x="846941" y="1310660"/>
            <a:ext cx="11096529" cy="6186309"/>
          </a:xfrm>
          <a:prstGeom prst="rect">
            <a:avLst/>
          </a:prstGeom>
          <a:noFill/>
        </p:spPr>
        <p:txBody>
          <a:bodyPr wrap="square" rtlCol="0">
            <a:spAutoFit/>
          </a:bodyPr>
          <a:lstStyle/>
          <a:p>
            <a:r>
              <a:rPr lang="es-AR" dirty="0"/>
              <a:t>Si se quisiera ingresar un texto cuyo contenido pudiera necesitar de varias líneas, es conveniente utilizar la etiqueta </a:t>
            </a:r>
            <a:r>
              <a:rPr lang="es-AR" sz="2000" b="1" dirty="0"/>
              <a:t>&lt;</a:t>
            </a:r>
            <a:r>
              <a:rPr lang="es-AR" sz="2000" b="1" dirty="0" err="1"/>
              <a:t>textarea</a:t>
            </a:r>
            <a:r>
              <a:rPr lang="es-AR" sz="2000" b="1" dirty="0"/>
              <a:t>&gt;</a:t>
            </a:r>
            <a:r>
              <a:rPr lang="es-AR" dirty="0"/>
              <a:t> cuyo funcionamiento básico es el siguiente:</a:t>
            </a:r>
          </a:p>
          <a:p>
            <a:endParaRPr lang="es-AR" dirty="0"/>
          </a:p>
          <a:p>
            <a:endParaRPr lang="es-AR" dirty="0"/>
          </a:p>
          <a:p>
            <a:endParaRPr lang="es-AR" dirty="0"/>
          </a:p>
          <a:p>
            <a:endParaRPr lang="es-AR" dirty="0"/>
          </a:p>
          <a:p>
            <a:endParaRPr lang="es-AR" dirty="0"/>
          </a:p>
          <a:p>
            <a:endParaRPr lang="es-AR" dirty="0"/>
          </a:p>
          <a:p>
            <a:endParaRPr lang="es-AR" dirty="0"/>
          </a:p>
          <a:p>
            <a:endParaRPr lang="es-AR" dirty="0"/>
          </a:p>
          <a:p>
            <a:r>
              <a:rPr lang="es-AR" dirty="0"/>
              <a:t>Existe otros atributos que merecen especial atención: </a:t>
            </a:r>
          </a:p>
          <a:p>
            <a:endParaRPr lang="es-AR" dirty="0"/>
          </a:p>
          <a:p>
            <a:pPr marL="285750" indent="-285750">
              <a:buFont typeface="Wingdings" panose="05000000000000000000" pitchFamily="2" charset="2"/>
              <a:buChar char="q"/>
            </a:pPr>
            <a:r>
              <a:rPr lang="es-AR" sz="1700" dirty="0"/>
              <a:t>autocomplete: off/</a:t>
            </a:r>
            <a:r>
              <a:rPr lang="es-AR" sz="1700" dirty="0" err="1"/>
              <a:t>on</a:t>
            </a:r>
            <a:r>
              <a:rPr lang="es-AR" sz="1700" dirty="0"/>
              <a:t>, el navegador los completará de acuerdo a valores previos ingresados en esta área</a:t>
            </a:r>
          </a:p>
          <a:p>
            <a:pPr marL="285750" indent="-285750">
              <a:buFont typeface="Wingdings" panose="05000000000000000000" pitchFamily="2" charset="2"/>
              <a:buChar char="q"/>
            </a:pPr>
            <a:r>
              <a:rPr lang="es-AR" sz="1700" dirty="0"/>
              <a:t>autofocus: determina que este área adquiera el foco al cargarse la página</a:t>
            </a:r>
          </a:p>
          <a:p>
            <a:pPr marL="285750" indent="-285750">
              <a:buFont typeface="Wingdings" panose="05000000000000000000" pitchFamily="2" charset="2"/>
              <a:buChar char="q"/>
            </a:pPr>
            <a:r>
              <a:rPr lang="es-AR" sz="1700" dirty="0" err="1"/>
              <a:t>maxlength</a:t>
            </a:r>
            <a:r>
              <a:rPr lang="es-AR" sz="1700" dirty="0"/>
              <a:t>: permite establecer la máxima longitud del área</a:t>
            </a:r>
          </a:p>
          <a:p>
            <a:pPr marL="285750" indent="-285750">
              <a:buFont typeface="Wingdings" panose="05000000000000000000" pitchFamily="2" charset="2"/>
              <a:buChar char="q"/>
            </a:pPr>
            <a:r>
              <a:rPr lang="es-AR" sz="1700" dirty="0" err="1"/>
              <a:t>minlength</a:t>
            </a:r>
            <a:r>
              <a:rPr lang="es-AR" sz="1700" dirty="0"/>
              <a:t>: permite establecer la mínima longitud del área</a:t>
            </a:r>
          </a:p>
          <a:p>
            <a:pPr marL="285750" indent="-285750">
              <a:buFont typeface="Wingdings" panose="05000000000000000000" pitchFamily="2" charset="2"/>
              <a:buChar char="q"/>
            </a:pPr>
            <a:r>
              <a:rPr lang="es-AR" sz="1700" dirty="0" err="1"/>
              <a:t>placeholder</a:t>
            </a:r>
            <a:r>
              <a:rPr lang="es-AR" sz="1700" dirty="0"/>
              <a:t>: información adicional brindada al usuario sobre lo que debe ingresar aquí</a:t>
            </a:r>
          </a:p>
          <a:p>
            <a:pPr marL="285750" indent="-285750">
              <a:buFont typeface="Wingdings" panose="05000000000000000000" pitchFamily="2" charset="2"/>
              <a:buChar char="q"/>
            </a:pPr>
            <a:r>
              <a:rPr lang="es-AR" sz="1700" dirty="0" err="1"/>
              <a:t>required</a:t>
            </a:r>
            <a:r>
              <a:rPr lang="es-AR" sz="1700" dirty="0"/>
              <a:t>: indica que la información debe ser completada</a:t>
            </a:r>
          </a:p>
          <a:p>
            <a:pPr marL="285750" indent="-285750">
              <a:buFont typeface="Wingdings" panose="05000000000000000000" pitchFamily="2" charset="2"/>
              <a:buChar char="q"/>
            </a:pPr>
            <a:r>
              <a:rPr lang="es-AR" sz="1700" dirty="0" err="1"/>
              <a:t>selectionStart</a:t>
            </a:r>
            <a:r>
              <a:rPr lang="es-AR" sz="1700" dirty="0"/>
              <a:t>: primer carácter de la selección actual</a:t>
            </a:r>
          </a:p>
          <a:p>
            <a:pPr marL="285750" indent="-285750">
              <a:buFont typeface="Wingdings" panose="05000000000000000000" pitchFamily="2" charset="2"/>
              <a:buChar char="q"/>
            </a:pPr>
            <a:r>
              <a:rPr lang="es-AR" sz="1700" dirty="0" err="1"/>
              <a:t>selectionEnd</a:t>
            </a:r>
            <a:r>
              <a:rPr lang="es-AR" sz="1700" dirty="0"/>
              <a:t>: último carácter de la selección actual</a:t>
            </a:r>
          </a:p>
          <a:p>
            <a:endParaRPr lang="es-AR" dirty="0"/>
          </a:p>
          <a:p>
            <a:pPr marL="285750" indent="-285750">
              <a:buFont typeface="Wingdings" panose="05000000000000000000" pitchFamily="2" charset="2"/>
              <a:buChar char="q"/>
            </a:pPr>
            <a:endParaRPr lang="es-AR" dirty="0"/>
          </a:p>
        </p:txBody>
      </p:sp>
      <p:pic>
        <p:nvPicPr>
          <p:cNvPr id="2" name="Imagen 1"/>
          <p:cNvPicPr>
            <a:picLocks noChangeAspect="1"/>
          </p:cNvPicPr>
          <p:nvPr/>
        </p:nvPicPr>
        <p:blipFill>
          <a:blip r:embed="rId3"/>
          <a:stretch>
            <a:fillRect/>
          </a:stretch>
        </p:blipFill>
        <p:spPr>
          <a:xfrm>
            <a:off x="7291743" y="2109218"/>
            <a:ext cx="4029075" cy="1838325"/>
          </a:xfrm>
          <a:prstGeom prst="rect">
            <a:avLst/>
          </a:prstGeom>
        </p:spPr>
      </p:pic>
      <p:pic>
        <p:nvPicPr>
          <p:cNvPr id="4" name="Imagen 3"/>
          <p:cNvPicPr>
            <a:picLocks noChangeAspect="1"/>
          </p:cNvPicPr>
          <p:nvPr/>
        </p:nvPicPr>
        <p:blipFill>
          <a:blip r:embed="rId4"/>
          <a:stretch>
            <a:fillRect/>
          </a:stretch>
        </p:blipFill>
        <p:spPr>
          <a:xfrm>
            <a:off x="1182691" y="2037567"/>
            <a:ext cx="5486400" cy="600075"/>
          </a:xfrm>
          <a:prstGeom prst="rect">
            <a:avLst/>
          </a:prstGeom>
        </p:spPr>
      </p:pic>
    </p:spTree>
    <p:extLst>
      <p:ext uri="{BB962C8B-B14F-4D97-AF65-F5344CB8AC3E}">
        <p14:creationId xmlns:p14="http://schemas.microsoft.com/office/powerpoint/2010/main" val="1052802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err="1"/>
              <a:t>Select</a:t>
            </a:r>
            <a:r>
              <a:rPr lang="es-AR" dirty="0"/>
              <a:t> y </a:t>
            </a:r>
            <a:r>
              <a:rPr lang="es-AR" dirty="0" err="1"/>
              <a:t>Option</a:t>
            </a:r>
            <a:endParaRPr lang="es-AR" dirty="0"/>
          </a:p>
        </p:txBody>
      </p:sp>
      <p:sp>
        <p:nvSpPr>
          <p:cNvPr id="3" name="CuadroTexto 2"/>
          <p:cNvSpPr txBox="1"/>
          <p:nvPr/>
        </p:nvSpPr>
        <p:spPr>
          <a:xfrm>
            <a:off x="846941" y="1310660"/>
            <a:ext cx="11096529" cy="4247317"/>
          </a:xfrm>
          <a:prstGeom prst="rect">
            <a:avLst/>
          </a:prstGeom>
          <a:noFill/>
        </p:spPr>
        <p:txBody>
          <a:bodyPr wrap="square" rtlCol="0">
            <a:spAutoFit/>
          </a:bodyPr>
          <a:lstStyle/>
          <a:p>
            <a:r>
              <a:rPr lang="es-AR" dirty="0"/>
              <a:t>Estas etiquetas permiten incorporar un control de tipo </a:t>
            </a:r>
            <a:r>
              <a:rPr lang="es-AR" i="1" dirty="0"/>
              <a:t>“</a:t>
            </a:r>
            <a:r>
              <a:rPr lang="es-AR" i="1" dirty="0" err="1"/>
              <a:t>combobox</a:t>
            </a:r>
            <a:r>
              <a:rPr lang="es-AR" i="1" dirty="0"/>
              <a:t>” </a:t>
            </a:r>
            <a:r>
              <a:rPr lang="es-AR" dirty="0"/>
              <a:t>o</a:t>
            </a:r>
            <a:r>
              <a:rPr lang="es-AR" i="1" dirty="0"/>
              <a:t> “lista”</a:t>
            </a:r>
            <a:r>
              <a:rPr lang="es-AR" dirty="0"/>
              <a:t>, el cual nos muestra una serie de opciones para que elijamos una de ellas. Lo podemos ver a través del siguiente ejemplo:</a:t>
            </a:r>
          </a:p>
          <a:p>
            <a:endParaRPr lang="es-AR" dirty="0"/>
          </a:p>
          <a:p>
            <a:endParaRPr lang="es-AR" dirty="0"/>
          </a:p>
          <a:p>
            <a:endParaRPr lang="es-AR" dirty="0"/>
          </a:p>
          <a:p>
            <a:endParaRPr lang="es-AR" dirty="0"/>
          </a:p>
          <a:p>
            <a:endParaRPr lang="es-AR" dirty="0"/>
          </a:p>
          <a:p>
            <a:endParaRPr lang="es-AR" dirty="0"/>
          </a:p>
          <a:p>
            <a:r>
              <a:rPr lang="es-AR" dirty="0" err="1"/>
              <a:t>Notese</a:t>
            </a:r>
            <a:r>
              <a:rPr lang="es-AR" dirty="0"/>
              <a:t> que el atributo </a:t>
            </a:r>
            <a:r>
              <a:rPr lang="es-AR" b="1" dirty="0"/>
              <a:t>“</a:t>
            </a:r>
            <a:r>
              <a:rPr lang="es-AR" b="1" dirty="0" err="1"/>
              <a:t>selected</a:t>
            </a:r>
            <a:r>
              <a:rPr lang="es-AR" b="1" dirty="0"/>
              <a:t>”</a:t>
            </a:r>
            <a:r>
              <a:rPr lang="es-AR" dirty="0"/>
              <a:t> indica cuál de todos los valores será el seleccionado por default. A su vez, si quisiéramos permitir al usuario la selección de varios elementos, podemos utilizar el atributo </a:t>
            </a:r>
            <a:r>
              <a:rPr lang="es-AR" b="1" dirty="0"/>
              <a:t>“</a:t>
            </a:r>
            <a:r>
              <a:rPr lang="es-AR" b="1" dirty="0" err="1"/>
              <a:t>multiple</a:t>
            </a:r>
            <a:r>
              <a:rPr lang="es-AR" b="1" dirty="0"/>
              <a:t>”</a:t>
            </a:r>
            <a:r>
              <a:rPr lang="es-AR" dirty="0"/>
              <a:t>.</a:t>
            </a:r>
          </a:p>
          <a:p>
            <a:endParaRPr lang="es-AR" dirty="0"/>
          </a:p>
          <a:p>
            <a:endParaRPr lang="es-AR" dirty="0"/>
          </a:p>
          <a:p>
            <a:endParaRPr lang="es-AR" dirty="0"/>
          </a:p>
          <a:p>
            <a:endParaRPr lang="es-AR" dirty="0"/>
          </a:p>
          <a:p>
            <a:pPr marL="285750" indent="-285750">
              <a:buFont typeface="Wingdings" panose="05000000000000000000" pitchFamily="2" charset="2"/>
              <a:buChar char="q"/>
            </a:pPr>
            <a:endParaRPr lang="es-AR" dirty="0"/>
          </a:p>
        </p:txBody>
      </p:sp>
      <p:pic>
        <p:nvPicPr>
          <p:cNvPr id="7" name="Imagen 6"/>
          <p:cNvPicPr>
            <a:picLocks noChangeAspect="1"/>
          </p:cNvPicPr>
          <p:nvPr/>
        </p:nvPicPr>
        <p:blipFill>
          <a:blip r:embed="rId3"/>
          <a:stretch>
            <a:fillRect/>
          </a:stretch>
        </p:blipFill>
        <p:spPr>
          <a:xfrm>
            <a:off x="1240595" y="2076450"/>
            <a:ext cx="3514725" cy="1209675"/>
          </a:xfrm>
          <a:prstGeom prst="rect">
            <a:avLst/>
          </a:prstGeom>
        </p:spPr>
      </p:pic>
      <p:pic>
        <p:nvPicPr>
          <p:cNvPr id="9" name="Imagen 8"/>
          <p:cNvPicPr>
            <a:picLocks noChangeAspect="1"/>
          </p:cNvPicPr>
          <p:nvPr/>
        </p:nvPicPr>
        <p:blipFill>
          <a:blip r:embed="rId4"/>
          <a:stretch>
            <a:fillRect/>
          </a:stretch>
        </p:blipFill>
        <p:spPr>
          <a:xfrm>
            <a:off x="6487257" y="2188262"/>
            <a:ext cx="3724275" cy="352425"/>
          </a:xfrm>
          <a:prstGeom prst="rect">
            <a:avLst/>
          </a:prstGeom>
        </p:spPr>
      </p:pic>
      <p:pic>
        <p:nvPicPr>
          <p:cNvPr id="10" name="Imagen 9"/>
          <p:cNvPicPr>
            <a:picLocks noChangeAspect="1"/>
          </p:cNvPicPr>
          <p:nvPr/>
        </p:nvPicPr>
        <p:blipFill>
          <a:blip r:embed="rId5"/>
          <a:stretch>
            <a:fillRect/>
          </a:stretch>
        </p:blipFill>
        <p:spPr>
          <a:xfrm>
            <a:off x="6596795" y="4402895"/>
            <a:ext cx="2114550" cy="1000125"/>
          </a:xfrm>
          <a:prstGeom prst="rect">
            <a:avLst/>
          </a:prstGeom>
        </p:spPr>
      </p:pic>
      <p:pic>
        <p:nvPicPr>
          <p:cNvPr id="11" name="Imagen 10"/>
          <p:cNvPicPr>
            <a:picLocks noChangeAspect="1"/>
          </p:cNvPicPr>
          <p:nvPr/>
        </p:nvPicPr>
        <p:blipFill>
          <a:blip r:embed="rId6"/>
          <a:stretch>
            <a:fillRect/>
          </a:stretch>
        </p:blipFill>
        <p:spPr>
          <a:xfrm>
            <a:off x="1240595" y="4352020"/>
            <a:ext cx="4238625" cy="1400175"/>
          </a:xfrm>
          <a:prstGeom prst="rect">
            <a:avLst/>
          </a:prstGeom>
        </p:spPr>
      </p:pic>
    </p:spTree>
    <p:extLst>
      <p:ext uri="{BB962C8B-B14F-4D97-AF65-F5344CB8AC3E}">
        <p14:creationId xmlns:p14="http://schemas.microsoft.com/office/powerpoint/2010/main" val="1639321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Otras etiquetas de formulario</a:t>
            </a:r>
          </a:p>
        </p:txBody>
      </p:sp>
      <p:sp>
        <p:nvSpPr>
          <p:cNvPr id="3" name="CuadroTexto 2"/>
          <p:cNvSpPr txBox="1"/>
          <p:nvPr/>
        </p:nvSpPr>
        <p:spPr>
          <a:xfrm>
            <a:off x="846941" y="1310660"/>
            <a:ext cx="11096529" cy="677108"/>
          </a:xfrm>
          <a:prstGeom prst="rect">
            <a:avLst/>
          </a:prstGeom>
          <a:noFill/>
        </p:spPr>
        <p:txBody>
          <a:bodyPr wrap="square" rtlCol="0">
            <a:spAutoFit/>
          </a:bodyPr>
          <a:lstStyle/>
          <a:p>
            <a:r>
              <a:rPr lang="es-AR" dirty="0"/>
              <a:t>Las otras etiquetas relacionadas a los formularios son </a:t>
            </a:r>
            <a:r>
              <a:rPr lang="es-AR" sz="2000" b="1" dirty="0"/>
              <a:t>&lt;</a:t>
            </a:r>
            <a:r>
              <a:rPr lang="es-AR" sz="2000" b="1" dirty="0" err="1"/>
              <a:t>fieldset</a:t>
            </a:r>
            <a:r>
              <a:rPr lang="es-AR" sz="2000" b="1" dirty="0"/>
              <a:t>&gt;</a:t>
            </a:r>
            <a:r>
              <a:rPr lang="es-AR" b="1" dirty="0"/>
              <a:t>, </a:t>
            </a:r>
            <a:r>
              <a:rPr lang="es-AR" sz="2000" b="1" dirty="0"/>
              <a:t>&lt;</a:t>
            </a:r>
            <a:r>
              <a:rPr lang="es-AR" sz="2000" b="1" dirty="0" err="1"/>
              <a:t>legend</a:t>
            </a:r>
            <a:r>
              <a:rPr lang="es-AR" sz="2000" b="1" dirty="0"/>
              <a:t>&gt;</a:t>
            </a:r>
            <a:r>
              <a:rPr lang="es-AR" b="1" dirty="0"/>
              <a:t> </a:t>
            </a:r>
            <a:r>
              <a:rPr lang="es-AR" dirty="0"/>
              <a:t>y</a:t>
            </a:r>
            <a:r>
              <a:rPr lang="es-AR" b="1" dirty="0"/>
              <a:t> </a:t>
            </a:r>
            <a:r>
              <a:rPr lang="es-AR" sz="2000" b="1" dirty="0"/>
              <a:t>&lt;</a:t>
            </a:r>
            <a:r>
              <a:rPr lang="es-AR" sz="2000" b="1" dirty="0" err="1"/>
              <a:t>label</a:t>
            </a:r>
            <a:r>
              <a:rPr lang="es-AR" sz="2000" b="1" dirty="0"/>
              <a:t>&gt;</a:t>
            </a:r>
            <a:r>
              <a:rPr lang="es-AR" dirty="0"/>
              <a:t>. La mejor forma de entender el funcionamiento de cada una de ellas es visualizando un ejemplo completo de un formulario.</a:t>
            </a:r>
          </a:p>
        </p:txBody>
      </p:sp>
      <p:pic>
        <p:nvPicPr>
          <p:cNvPr id="2" name="Imagen 1"/>
          <p:cNvPicPr>
            <a:picLocks noChangeAspect="1"/>
          </p:cNvPicPr>
          <p:nvPr/>
        </p:nvPicPr>
        <p:blipFill>
          <a:blip r:embed="rId3"/>
          <a:stretch>
            <a:fillRect/>
          </a:stretch>
        </p:blipFill>
        <p:spPr>
          <a:xfrm>
            <a:off x="1043485" y="4786029"/>
            <a:ext cx="5114925" cy="1666875"/>
          </a:xfrm>
          <a:prstGeom prst="rect">
            <a:avLst/>
          </a:prstGeom>
        </p:spPr>
      </p:pic>
      <p:pic>
        <p:nvPicPr>
          <p:cNvPr id="4" name="Imagen 3"/>
          <p:cNvPicPr>
            <a:picLocks noChangeAspect="1"/>
          </p:cNvPicPr>
          <p:nvPr/>
        </p:nvPicPr>
        <p:blipFill>
          <a:blip r:embed="rId4"/>
          <a:stretch>
            <a:fillRect/>
          </a:stretch>
        </p:blipFill>
        <p:spPr>
          <a:xfrm>
            <a:off x="1043485" y="2181986"/>
            <a:ext cx="7239000" cy="2409825"/>
          </a:xfrm>
          <a:prstGeom prst="rect">
            <a:avLst/>
          </a:prstGeom>
        </p:spPr>
      </p:pic>
      <p:sp>
        <p:nvSpPr>
          <p:cNvPr id="5" name="CuadroTexto 4"/>
          <p:cNvSpPr txBox="1"/>
          <p:nvPr/>
        </p:nvSpPr>
        <p:spPr>
          <a:xfrm>
            <a:off x="6628896" y="4805840"/>
            <a:ext cx="5314574" cy="1754326"/>
          </a:xfrm>
          <a:prstGeom prst="rect">
            <a:avLst/>
          </a:prstGeom>
          <a:noFill/>
        </p:spPr>
        <p:txBody>
          <a:bodyPr wrap="square" rtlCol="0">
            <a:spAutoFit/>
          </a:bodyPr>
          <a:lstStyle/>
          <a:p>
            <a:r>
              <a:rPr lang="es-AR" dirty="0"/>
              <a:t>Como podemos observar en el ejemplo, la etiqueta </a:t>
            </a:r>
            <a:r>
              <a:rPr lang="es-AR" b="1" dirty="0"/>
              <a:t>&lt;</a:t>
            </a:r>
            <a:r>
              <a:rPr lang="es-AR" b="1" dirty="0" err="1"/>
              <a:t>fieldset</a:t>
            </a:r>
            <a:r>
              <a:rPr lang="es-AR" b="1" dirty="0"/>
              <a:t>&gt; </a:t>
            </a:r>
            <a:r>
              <a:rPr lang="es-AR" dirty="0"/>
              <a:t>permite agrupar una serie de datos enmarcándolos con un recuadro y la etiqueta </a:t>
            </a:r>
            <a:r>
              <a:rPr lang="es-AR" b="1" dirty="0"/>
              <a:t>&lt;</a:t>
            </a:r>
            <a:r>
              <a:rPr lang="es-AR" b="1" dirty="0" err="1"/>
              <a:t>legend</a:t>
            </a:r>
            <a:r>
              <a:rPr lang="es-AR" b="1" dirty="0"/>
              <a:t>&gt; </a:t>
            </a:r>
            <a:r>
              <a:rPr lang="es-AR" dirty="0"/>
              <a:t>indica la descripción de dicha agrupación. Finalmente, la etiqueta </a:t>
            </a:r>
            <a:r>
              <a:rPr lang="es-AR" b="1" dirty="0"/>
              <a:t>&lt;</a:t>
            </a:r>
            <a:r>
              <a:rPr lang="es-AR" b="1" dirty="0" err="1"/>
              <a:t>label</a:t>
            </a:r>
            <a:r>
              <a:rPr lang="es-AR" b="1" dirty="0"/>
              <a:t>&gt;</a:t>
            </a:r>
            <a:r>
              <a:rPr lang="es-AR" dirty="0"/>
              <a:t> nos permite definir el nombre o título de cada uno de los datos a ingresar.</a:t>
            </a:r>
          </a:p>
        </p:txBody>
      </p:sp>
    </p:spTree>
    <p:extLst>
      <p:ext uri="{BB962C8B-B14F-4D97-AF65-F5344CB8AC3E}">
        <p14:creationId xmlns:p14="http://schemas.microsoft.com/office/powerpoint/2010/main" val="273839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Estructura del HTML</a:t>
            </a:r>
          </a:p>
        </p:txBody>
      </p:sp>
      <p:sp>
        <p:nvSpPr>
          <p:cNvPr id="3" name="CuadroTexto 2"/>
          <p:cNvSpPr txBox="1"/>
          <p:nvPr/>
        </p:nvSpPr>
        <p:spPr>
          <a:xfrm>
            <a:off x="846941" y="1310660"/>
            <a:ext cx="10740007" cy="1631216"/>
          </a:xfrm>
          <a:prstGeom prst="rect">
            <a:avLst/>
          </a:prstGeom>
          <a:noFill/>
        </p:spPr>
        <p:txBody>
          <a:bodyPr wrap="square" rtlCol="0">
            <a:spAutoFit/>
          </a:bodyPr>
          <a:lstStyle/>
          <a:p>
            <a:r>
              <a:rPr lang="es-AR" sz="2000" dirty="0"/>
              <a:t>Existen algunas etiquetas que, a primera vista, no tienen ningún impacto visual. Sin embargo, su importancia radica especialmente en dos factores. Por un lado, permiten estructurar el contenido de la página dándole un sentido lógico. Y por otro lado, seguir ciertos estándares en la construcción de páginas web. Veamos a continuación cuáles son:</a:t>
            </a:r>
          </a:p>
          <a:p>
            <a:endParaRPr lang="es-AR" sz="2000" dirty="0"/>
          </a:p>
        </p:txBody>
      </p:sp>
      <p:graphicFrame>
        <p:nvGraphicFramePr>
          <p:cNvPr id="5" name="Tabla 4"/>
          <p:cNvGraphicFramePr>
            <a:graphicFrameLocks noGrp="1"/>
          </p:cNvGraphicFramePr>
          <p:nvPr>
            <p:extLst>
              <p:ext uri="{D42A27DB-BD31-4B8C-83A1-F6EECF244321}">
                <p14:modId xmlns:p14="http://schemas.microsoft.com/office/powerpoint/2010/main" val="933879139"/>
              </p:ext>
            </p:extLst>
          </p:nvPr>
        </p:nvGraphicFramePr>
        <p:xfrm>
          <a:off x="1129362" y="2756847"/>
          <a:ext cx="6527032" cy="3794760"/>
        </p:xfrm>
        <a:graphic>
          <a:graphicData uri="http://schemas.openxmlformats.org/drawingml/2006/table">
            <a:tbl>
              <a:tblPr firstRow="1" bandRow="1">
                <a:tableStyleId>{72833802-FEF1-4C79-8D5D-14CF1EAF98D9}</a:tableStyleId>
              </a:tblPr>
              <a:tblGrid>
                <a:gridCol w="1056689">
                  <a:extLst>
                    <a:ext uri="{9D8B030D-6E8A-4147-A177-3AD203B41FA5}">
                      <a16:colId xmlns:a16="http://schemas.microsoft.com/office/drawing/2014/main" val="20000"/>
                    </a:ext>
                  </a:extLst>
                </a:gridCol>
                <a:gridCol w="5470343">
                  <a:extLst>
                    <a:ext uri="{9D8B030D-6E8A-4147-A177-3AD203B41FA5}">
                      <a16:colId xmlns:a16="http://schemas.microsoft.com/office/drawing/2014/main" val="20001"/>
                    </a:ext>
                  </a:extLst>
                </a:gridCol>
              </a:tblGrid>
              <a:tr h="303135">
                <a:tc>
                  <a:txBody>
                    <a:bodyPr/>
                    <a:lstStyle/>
                    <a:p>
                      <a:pPr algn="ctr"/>
                      <a:r>
                        <a:rPr lang="es-AR" dirty="0"/>
                        <a:t>Etiqueta</a:t>
                      </a:r>
                    </a:p>
                  </a:txBody>
                  <a:tcPr/>
                </a:tc>
                <a:tc>
                  <a:txBody>
                    <a:bodyPr/>
                    <a:lstStyle/>
                    <a:p>
                      <a:pPr algn="ctr"/>
                      <a:r>
                        <a:rPr lang="es-AR" dirty="0"/>
                        <a:t>¿Qué</a:t>
                      </a:r>
                      <a:r>
                        <a:rPr lang="es-AR" baseline="0" dirty="0"/>
                        <a:t> define?</a:t>
                      </a:r>
                      <a:endParaRPr lang="es-AR" dirty="0"/>
                    </a:p>
                  </a:txBody>
                  <a:tcPr/>
                </a:tc>
                <a:extLst>
                  <a:ext uri="{0D108BD9-81ED-4DB2-BD59-A6C34878D82A}">
                    <a16:rowId xmlns:a16="http://schemas.microsoft.com/office/drawing/2014/main" val="10000"/>
                  </a:ext>
                </a:extLst>
              </a:tr>
              <a:tr h="370840">
                <a:tc>
                  <a:txBody>
                    <a:bodyPr/>
                    <a:lstStyle/>
                    <a:p>
                      <a:r>
                        <a:rPr lang="es-AR" sz="1600" b="0" i="0" kern="1200" dirty="0" err="1">
                          <a:solidFill>
                            <a:schemeClr val="tx1"/>
                          </a:solidFill>
                          <a:effectLst/>
                          <a:latin typeface="+mn-lt"/>
                          <a:ea typeface="+mn-ea"/>
                          <a:cs typeface="+mn-cs"/>
                        </a:rPr>
                        <a:t>nav</a:t>
                      </a:r>
                      <a:endParaRPr lang="es-AR" sz="1600" b="0" dirty="0"/>
                    </a:p>
                  </a:txBody>
                  <a:tcPr/>
                </a:tc>
                <a:tc>
                  <a:txBody>
                    <a:bodyPr/>
                    <a:lstStyle/>
                    <a:p>
                      <a:r>
                        <a:rPr lang="es-AR" sz="1600" b="0" i="0" kern="1200" dirty="0">
                          <a:solidFill>
                            <a:schemeClr val="tx1"/>
                          </a:solidFill>
                          <a:effectLst/>
                          <a:latin typeface="+mn-lt"/>
                          <a:ea typeface="+mn-ea"/>
                          <a:cs typeface="+mn-cs"/>
                        </a:rPr>
                        <a:t>La sección de navegación de la página. Normalmente usada para indicar </a:t>
                      </a:r>
                      <a:r>
                        <a:rPr lang="es-AR" sz="1600" b="0" i="0" kern="1200" baseline="0" dirty="0">
                          <a:solidFill>
                            <a:schemeClr val="tx1"/>
                          </a:solidFill>
                          <a:effectLst/>
                          <a:latin typeface="+mn-lt"/>
                          <a:ea typeface="+mn-ea"/>
                          <a:cs typeface="+mn-cs"/>
                        </a:rPr>
                        <a:t>el menú de opciones</a:t>
                      </a:r>
                      <a:endParaRPr lang="es-AR" sz="1600" dirty="0"/>
                    </a:p>
                  </a:txBody>
                  <a:tcPr/>
                </a:tc>
                <a:extLst>
                  <a:ext uri="{0D108BD9-81ED-4DB2-BD59-A6C34878D82A}">
                    <a16:rowId xmlns:a16="http://schemas.microsoft.com/office/drawing/2014/main" val="10001"/>
                  </a:ext>
                </a:extLst>
              </a:tr>
              <a:tr h="370840">
                <a:tc>
                  <a:txBody>
                    <a:bodyPr/>
                    <a:lstStyle/>
                    <a:p>
                      <a:r>
                        <a:rPr lang="es-AR" sz="1600" b="0" i="0" kern="1200" dirty="0" err="1">
                          <a:solidFill>
                            <a:schemeClr val="tx1"/>
                          </a:solidFill>
                          <a:effectLst/>
                          <a:latin typeface="+mn-lt"/>
                          <a:ea typeface="+mn-ea"/>
                          <a:cs typeface="+mn-cs"/>
                        </a:rPr>
                        <a:t>main</a:t>
                      </a:r>
                      <a:endParaRPr lang="es-AR" sz="1600" b="0" dirty="0"/>
                    </a:p>
                  </a:txBody>
                  <a:tcPr/>
                </a:tc>
                <a:tc>
                  <a:txBody>
                    <a:bodyPr/>
                    <a:lstStyle/>
                    <a:p>
                      <a:r>
                        <a:rPr lang="es-AR" sz="1600" b="0" i="0" kern="1200" dirty="0">
                          <a:solidFill>
                            <a:schemeClr val="tx1"/>
                          </a:solidFill>
                          <a:effectLst/>
                          <a:latin typeface="+mn-lt"/>
                          <a:ea typeface="+mn-ea"/>
                          <a:cs typeface="+mn-cs"/>
                        </a:rPr>
                        <a:t>El contenido principal del documento. Solamente debiera</a:t>
                      </a:r>
                      <a:r>
                        <a:rPr lang="es-AR" sz="1600" b="0" i="0" kern="1200" baseline="0" dirty="0">
                          <a:solidFill>
                            <a:schemeClr val="tx1"/>
                          </a:solidFill>
                          <a:effectLst/>
                          <a:latin typeface="+mn-lt"/>
                          <a:ea typeface="+mn-ea"/>
                          <a:cs typeface="+mn-cs"/>
                        </a:rPr>
                        <a:t> </a:t>
                      </a:r>
                      <a:r>
                        <a:rPr lang="es-AR" sz="1600" b="0" i="0" kern="1200" dirty="0">
                          <a:solidFill>
                            <a:schemeClr val="tx1"/>
                          </a:solidFill>
                          <a:effectLst/>
                          <a:latin typeface="+mn-lt"/>
                          <a:ea typeface="+mn-ea"/>
                          <a:cs typeface="+mn-cs"/>
                        </a:rPr>
                        <a:t>existir uno por página</a:t>
                      </a:r>
                      <a:endParaRPr lang="es-AR" sz="1600" dirty="0"/>
                    </a:p>
                  </a:txBody>
                  <a:tcPr/>
                </a:tc>
                <a:extLst>
                  <a:ext uri="{0D108BD9-81ED-4DB2-BD59-A6C34878D82A}">
                    <a16:rowId xmlns:a16="http://schemas.microsoft.com/office/drawing/2014/main" val="10002"/>
                  </a:ext>
                </a:extLst>
              </a:tr>
              <a:tr h="370840">
                <a:tc>
                  <a:txBody>
                    <a:bodyPr/>
                    <a:lstStyle/>
                    <a:p>
                      <a:r>
                        <a:rPr lang="es-AR" sz="1600" b="0" i="0" kern="1200" dirty="0" err="1">
                          <a:solidFill>
                            <a:schemeClr val="tx1"/>
                          </a:solidFill>
                          <a:effectLst/>
                          <a:latin typeface="+mn-lt"/>
                          <a:ea typeface="+mn-ea"/>
                          <a:cs typeface="+mn-cs"/>
                        </a:rPr>
                        <a:t>section</a:t>
                      </a:r>
                      <a:endParaRPr lang="es-AR" sz="1600" b="0" dirty="0"/>
                    </a:p>
                  </a:txBody>
                  <a:tcPr/>
                </a:tc>
                <a:tc>
                  <a:txBody>
                    <a:bodyPr/>
                    <a:lstStyle/>
                    <a:p>
                      <a:r>
                        <a:rPr lang="es-AR" sz="1600" b="0" i="0" kern="1200" dirty="0">
                          <a:solidFill>
                            <a:schemeClr val="tx1"/>
                          </a:solidFill>
                          <a:effectLst/>
                          <a:latin typeface="+mn-lt"/>
                          <a:ea typeface="+mn-ea"/>
                          <a:cs typeface="+mn-cs"/>
                        </a:rPr>
                        <a:t>Una sección del documento. Pueden existir varios por página</a:t>
                      </a:r>
                      <a:endParaRPr lang="es-AR" sz="1600" dirty="0"/>
                    </a:p>
                  </a:txBody>
                  <a:tcPr/>
                </a:tc>
                <a:extLst>
                  <a:ext uri="{0D108BD9-81ED-4DB2-BD59-A6C34878D82A}">
                    <a16:rowId xmlns:a16="http://schemas.microsoft.com/office/drawing/2014/main" val="10003"/>
                  </a:ext>
                </a:extLst>
              </a:tr>
              <a:tr h="370840">
                <a:tc>
                  <a:txBody>
                    <a:bodyPr/>
                    <a:lstStyle/>
                    <a:p>
                      <a:r>
                        <a:rPr lang="es-AR" sz="1600" b="0" i="0" kern="1200" dirty="0" err="1">
                          <a:solidFill>
                            <a:schemeClr val="tx1"/>
                          </a:solidFill>
                          <a:effectLst/>
                          <a:latin typeface="+mn-lt"/>
                          <a:ea typeface="+mn-ea"/>
                          <a:cs typeface="+mn-cs"/>
                        </a:rPr>
                        <a:t>article</a:t>
                      </a:r>
                      <a:endParaRPr lang="es-AR" sz="1600" b="0" dirty="0"/>
                    </a:p>
                  </a:txBody>
                  <a:tcPr/>
                </a:tc>
                <a:tc>
                  <a:txBody>
                    <a:bodyPr/>
                    <a:lstStyle/>
                    <a:p>
                      <a:r>
                        <a:rPr lang="es-AR" sz="1600" b="0" i="0" kern="1200" dirty="0">
                          <a:solidFill>
                            <a:schemeClr val="tx1"/>
                          </a:solidFill>
                          <a:effectLst/>
                          <a:latin typeface="+mn-lt"/>
                          <a:ea typeface="+mn-ea"/>
                          <a:cs typeface="+mn-cs"/>
                        </a:rPr>
                        <a:t>Contenido independiente</a:t>
                      </a:r>
                      <a:endParaRPr lang="es-AR" sz="1600" dirty="0"/>
                    </a:p>
                  </a:txBody>
                  <a:tcPr/>
                </a:tc>
                <a:extLst>
                  <a:ext uri="{0D108BD9-81ED-4DB2-BD59-A6C34878D82A}">
                    <a16:rowId xmlns:a16="http://schemas.microsoft.com/office/drawing/2014/main" val="10004"/>
                  </a:ext>
                </a:extLst>
              </a:tr>
              <a:tr h="370840">
                <a:tc>
                  <a:txBody>
                    <a:bodyPr/>
                    <a:lstStyle/>
                    <a:p>
                      <a:r>
                        <a:rPr lang="es-AR" sz="1600" b="0" i="0" kern="1200" dirty="0" err="1">
                          <a:solidFill>
                            <a:schemeClr val="tx1"/>
                          </a:solidFill>
                          <a:effectLst/>
                          <a:latin typeface="+mn-lt"/>
                          <a:ea typeface="+mn-ea"/>
                          <a:cs typeface="+mn-cs"/>
                        </a:rPr>
                        <a:t>aside</a:t>
                      </a:r>
                      <a:endParaRPr lang="es-AR" sz="1600" b="0" dirty="0"/>
                    </a:p>
                  </a:txBody>
                  <a:tcPr/>
                </a:tc>
                <a:tc>
                  <a:txBody>
                    <a:bodyPr/>
                    <a:lstStyle/>
                    <a:p>
                      <a:r>
                        <a:rPr lang="es-AR" sz="1600" b="0" i="0" kern="1200" dirty="0">
                          <a:solidFill>
                            <a:schemeClr val="tx1"/>
                          </a:solidFill>
                          <a:effectLst/>
                          <a:latin typeface="+mn-lt"/>
                          <a:ea typeface="+mn-ea"/>
                          <a:cs typeface="+mn-cs"/>
                        </a:rPr>
                        <a:t>Contenido adicional de la página,</a:t>
                      </a:r>
                      <a:r>
                        <a:rPr lang="es-AR" sz="1600" b="0" i="0" kern="1200" baseline="0" dirty="0">
                          <a:solidFill>
                            <a:schemeClr val="tx1"/>
                          </a:solidFill>
                          <a:effectLst/>
                          <a:latin typeface="+mn-lt"/>
                          <a:ea typeface="+mn-ea"/>
                          <a:cs typeface="+mn-cs"/>
                        </a:rPr>
                        <a:t> usualmente de menor relevancia</a:t>
                      </a:r>
                      <a:endParaRPr lang="es-AR" sz="1600" dirty="0"/>
                    </a:p>
                  </a:txBody>
                  <a:tcPr/>
                </a:tc>
                <a:extLst>
                  <a:ext uri="{0D108BD9-81ED-4DB2-BD59-A6C34878D82A}">
                    <a16:rowId xmlns:a16="http://schemas.microsoft.com/office/drawing/2014/main" val="10005"/>
                  </a:ext>
                </a:extLst>
              </a:tr>
              <a:tr h="370840">
                <a:tc>
                  <a:txBody>
                    <a:bodyPr/>
                    <a:lstStyle/>
                    <a:p>
                      <a:r>
                        <a:rPr lang="es-AR" sz="1600" b="0" i="0" kern="1200" dirty="0" err="1">
                          <a:solidFill>
                            <a:schemeClr val="tx1"/>
                          </a:solidFill>
                          <a:effectLst/>
                          <a:latin typeface="+mn-lt"/>
                          <a:ea typeface="+mn-ea"/>
                          <a:cs typeface="+mn-cs"/>
                        </a:rPr>
                        <a:t>header</a:t>
                      </a:r>
                      <a:endParaRPr lang="es-AR" sz="1600" b="0" dirty="0"/>
                    </a:p>
                  </a:txBody>
                  <a:tcPr/>
                </a:tc>
                <a:tc>
                  <a:txBody>
                    <a:bodyPr/>
                    <a:lstStyle/>
                    <a:p>
                      <a:r>
                        <a:rPr lang="es-AR" sz="1600" b="0" i="0" kern="1200" dirty="0">
                          <a:solidFill>
                            <a:schemeClr val="tx1"/>
                          </a:solidFill>
                          <a:effectLst/>
                          <a:latin typeface="+mn-lt"/>
                          <a:ea typeface="+mn-ea"/>
                          <a:cs typeface="+mn-cs"/>
                        </a:rPr>
                        <a:t>Se usan para definir la cabecera la página web. Suele contener el logotipo, menú de navegación, etc.</a:t>
                      </a:r>
                      <a:endParaRPr lang="es-AR" sz="1600" dirty="0"/>
                    </a:p>
                  </a:txBody>
                  <a:tcPr/>
                </a:tc>
                <a:extLst>
                  <a:ext uri="{0D108BD9-81ED-4DB2-BD59-A6C34878D82A}">
                    <a16:rowId xmlns:a16="http://schemas.microsoft.com/office/drawing/2014/main" val="10006"/>
                  </a:ext>
                </a:extLst>
              </a:tr>
              <a:tr h="370840">
                <a:tc>
                  <a:txBody>
                    <a:bodyPr/>
                    <a:lstStyle/>
                    <a:p>
                      <a:r>
                        <a:rPr lang="es-AR" sz="1600" b="0" i="0" kern="1200" dirty="0" err="1">
                          <a:solidFill>
                            <a:schemeClr val="tx1"/>
                          </a:solidFill>
                          <a:effectLst/>
                          <a:latin typeface="+mn-lt"/>
                          <a:ea typeface="+mn-ea"/>
                          <a:cs typeface="+mn-cs"/>
                        </a:rPr>
                        <a:t>footer</a:t>
                      </a:r>
                      <a:endParaRPr lang="es-AR" sz="1600" b="0" dirty="0"/>
                    </a:p>
                  </a:txBody>
                  <a:tcPr/>
                </a:tc>
                <a:tc>
                  <a:txBody>
                    <a:bodyPr/>
                    <a:lstStyle/>
                    <a:p>
                      <a:r>
                        <a:rPr lang="es-AR" sz="1600" b="0" i="0" kern="1200" dirty="0">
                          <a:solidFill>
                            <a:schemeClr val="tx1"/>
                          </a:solidFill>
                          <a:effectLst/>
                          <a:latin typeface="+mn-lt"/>
                          <a:ea typeface="+mn-ea"/>
                          <a:cs typeface="+mn-cs"/>
                        </a:rPr>
                        <a:t>Usadas para definir el pie de página</a:t>
                      </a:r>
                      <a:endParaRPr lang="es-AR" sz="1600" dirty="0"/>
                    </a:p>
                  </a:txBody>
                  <a:tcPr/>
                </a:tc>
                <a:extLst>
                  <a:ext uri="{0D108BD9-81ED-4DB2-BD59-A6C34878D82A}">
                    <a16:rowId xmlns:a16="http://schemas.microsoft.com/office/drawing/2014/main" val="10007"/>
                  </a:ext>
                </a:extLst>
              </a:tr>
            </a:tbl>
          </a:graphicData>
        </a:graphic>
      </p:graphicFrame>
      <p:pic>
        <p:nvPicPr>
          <p:cNvPr id="1026" name="Picture 2" descr="HTML 5 y la importancia de las etiquetas semánticas Parte 2: ¿Qué rayos son  las etiquetas semánticas? – El While Infin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763" y="2756847"/>
            <a:ext cx="3057525"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8645643" y="6094293"/>
            <a:ext cx="2607150" cy="461665"/>
          </a:xfrm>
          <a:prstGeom prst="rect">
            <a:avLst/>
          </a:prstGeom>
          <a:noFill/>
        </p:spPr>
        <p:txBody>
          <a:bodyPr wrap="square" rtlCol="0">
            <a:spAutoFit/>
          </a:bodyPr>
          <a:lstStyle/>
          <a:p>
            <a:r>
              <a:rPr lang="es-AR" sz="1200" dirty="0"/>
              <a:t>Este es un ejemplo que permite una mejor visualización las etiquetas.</a:t>
            </a:r>
          </a:p>
        </p:txBody>
      </p:sp>
    </p:spTree>
    <p:extLst>
      <p:ext uri="{BB962C8B-B14F-4D97-AF65-F5344CB8AC3E}">
        <p14:creationId xmlns:p14="http://schemas.microsoft.com/office/powerpoint/2010/main" val="618274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Etiquetas. Consideraciones finales</a:t>
            </a:r>
          </a:p>
        </p:txBody>
      </p:sp>
      <p:sp>
        <p:nvSpPr>
          <p:cNvPr id="3" name="CuadroTexto 2"/>
          <p:cNvSpPr txBox="1"/>
          <p:nvPr/>
        </p:nvSpPr>
        <p:spPr>
          <a:xfrm>
            <a:off x="846942" y="1310660"/>
            <a:ext cx="10371518" cy="1938992"/>
          </a:xfrm>
          <a:prstGeom prst="rect">
            <a:avLst/>
          </a:prstGeom>
          <a:noFill/>
        </p:spPr>
        <p:txBody>
          <a:bodyPr wrap="square" rtlCol="0">
            <a:spAutoFit/>
          </a:bodyPr>
          <a:lstStyle/>
          <a:p>
            <a:r>
              <a:rPr lang="es-AR" sz="2000" dirty="0"/>
              <a:t>Sería imposible y poco productivo detallar todas las etiquetas de HTML. La idea es utilizar las más conocidas, pero si no llegarán a ser suficientes para cubrir la funcionalidad deseada, habrá que buscar si alguna otra cumple dicha funcionalidad. </a:t>
            </a:r>
          </a:p>
          <a:p>
            <a:endParaRPr lang="es-AR" sz="2000" dirty="0"/>
          </a:p>
          <a:p>
            <a:r>
              <a:rPr lang="es-AR" sz="2000" dirty="0"/>
              <a:t>Una página donde se puede encontrar la lista completa de etiquetas es: https://developer.mozilla.org/es/docs/Web/HTML/Element.</a:t>
            </a:r>
          </a:p>
        </p:txBody>
      </p:sp>
      <p:pic>
        <p:nvPicPr>
          <p:cNvPr id="20482" name="Picture 2" descr="Se pueden poner etiquetas HTML en los títulos en WordPress? • Ayuda  Word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071" y="344387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61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Nuestras recomendaciones…</a:t>
            </a:r>
          </a:p>
        </p:txBody>
      </p:sp>
      <p:sp>
        <p:nvSpPr>
          <p:cNvPr id="4" name="Marcador de texto 3"/>
          <p:cNvSpPr>
            <a:spLocks noGrp="1"/>
          </p:cNvSpPr>
          <p:nvPr>
            <p:ph type="body" sz="quarter" idx="11"/>
          </p:nvPr>
        </p:nvSpPr>
        <p:spPr>
          <a:xfrm>
            <a:off x="1037045" y="1715059"/>
            <a:ext cx="10853931" cy="2928951"/>
          </a:xfrm>
        </p:spPr>
        <p:txBody>
          <a:bodyPr/>
          <a:lstStyle/>
          <a:p>
            <a:pPr>
              <a:buFont typeface="Wingdings" panose="05000000000000000000" pitchFamily="2" charset="2"/>
              <a:buChar char="v"/>
            </a:pPr>
            <a:r>
              <a:rPr lang="es-AR" sz="2800" dirty="0"/>
              <a:t>Estar al día</a:t>
            </a:r>
          </a:p>
          <a:p>
            <a:pPr>
              <a:buFont typeface="Wingdings" panose="05000000000000000000" pitchFamily="2" charset="2"/>
              <a:buChar char="v"/>
            </a:pPr>
            <a:r>
              <a:rPr lang="es-AR" sz="2800" dirty="0"/>
              <a:t>Se aprende a programar PROGRAMANDO</a:t>
            </a:r>
          </a:p>
          <a:p>
            <a:pPr>
              <a:buFont typeface="Wingdings" panose="05000000000000000000" pitchFamily="2" charset="2"/>
              <a:buChar char="v"/>
            </a:pPr>
            <a:r>
              <a:rPr lang="es-AR" sz="2800" dirty="0"/>
              <a:t>Práctica. ¿Práctica? ¡Práctica!</a:t>
            </a:r>
          </a:p>
          <a:p>
            <a:pPr>
              <a:buFont typeface="Wingdings" panose="05000000000000000000" pitchFamily="2" charset="2"/>
              <a:buChar char="v"/>
            </a:pPr>
            <a:r>
              <a:rPr lang="es-AR" sz="2800" dirty="0"/>
              <a:t>Preguntar, preguntar, preguntar</a:t>
            </a:r>
          </a:p>
          <a:p>
            <a:pPr>
              <a:buFont typeface="Wingdings" panose="05000000000000000000" pitchFamily="2" charset="2"/>
              <a:buChar char="v"/>
            </a:pPr>
            <a:r>
              <a:rPr lang="es-AR" sz="2800" dirty="0"/>
              <a:t>Trabajo colaborativo</a:t>
            </a:r>
          </a:p>
          <a:p>
            <a:pPr>
              <a:buFont typeface="Wingdings" panose="05000000000000000000" pitchFamily="2" charset="2"/>
              <a:buChar char="v"/>
            </a:pPr>
            <a:r>
              <a:rPr lang="es-AR" sz="2800" dirty="0"/>
              <a:t>Amabilidad y respeto</a:t>
            </a:r>
          </a:p>
          <a:p>
            <a:pPr>
              <a:buFont typeface="Wingdings" panose="05000000000000000000" pitchFamily="2" charset="2"/>
              <a:buChar char="v"/>
            </a:pPr>
            <a:r>
              <a:rPr lang="es-AR" sz="2800" dirty="0"/>
              <a:t>Muchos desafíos</a:t>
            </a:r>
          </a:p>
          <a:p>
            <a:pPr>
              <a:buFont typeface="Wingdings" panose="05000000000000000000" pitchFamily="2" charset="2"/>
              <a:buChar char="v"/>
            </a:pPr>
            <a:r>
              <a:rPr lang="es-AR" sz="2800" dirty="0"/>
              <a:t>Prueba y error constante, sin miedo a equivocarse</a:t>
            </a:r>
          </a:p>
          <a:p>
            <a:pPr>
              <a:buFont typeface="Wingdings" panose="05000000000000000000" pitchFamily="2" charset="2"/>
              <a:buChar char="v"/>
            </a:pPr>
            <a:r>
              <a:rPr lang="es-AR" sz="2800" dirty="0"/>
              <a:t>Pero por sobre todo… </a:t>
            </a:r>
            <a:r>
              <a:rPr lang="es-AR" sz="3600" b="1" dirty="0"/>
              <a:t>¡Aprender haciendo!</a:t>
            </a:r>
          </a:p>
          <a:p>
            <a:pPr>
              <a:buFont typeface="Wingdings" panose="05000000000000000000" pitchFamily="2" charset="2"/>
              <a:buChar char="v"/>
            </a:pPr>
            <a:endParaRPr lang="es-AR" dirty="0"/>
          </a:p>
        </p:txBody>
      </p:sp>
    </p:spTree>
    <p:extLst>
      <p:ext uri="{BB962C8B-B14F-4D97-AF65-F5344CB8AC3E}">
        <p14:creationId xmlns:p14="http://schemas.microsoft.com/office/powerpoint/2010/main" val="1490968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p:txBody>
          <a:bodyPr/>
          <a:lstStyle/>
          <a:p>
            <a:r>
              <a:rPr lang="es-AR" dirty="0"/>
              <a:t>Dinámica de las clases teóricas</a:t>
            </a:r>
          </a:p>
        </p:txBody>
      </p:sp>
      <p:graphicFrame>
        <p:nvGraphicFramePr>
          <p:cNvPr id="3" name="Diagrama 2"/>
          <p:cNvGraphicFramePr/>
          <p:nvPr>
            <p:extLst>
              <p:ext uri="{D42A27DB-BD31-4B8C-83A1-F6EECF244321}">
                <p14:modId xmlns:p14="http://schemas.microsoft.com/office/powerpoint/2010/main" val="860163928"/>
              </p:ext>
            </p:extLst>
          </p:nvPr>
        </p:nvGraphicFramePr>
        <p:xfrm>
          <a:off x="-1199486" y="1757887"/>
          <a:ext cx="7054376" cy="4479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4681181" y="2242517"/>
            <a:ext cx="6564574" cy="1015663"/>
          </a:xfrm>
          <a:prstGeom prst="rect">
            <a:avLst/>
          </a:prstGeom>
          <a:noFill/>
        </p:spPr>
        <p:txBody>
          <a:bodyPr wrap="square" rtlCol="0">
            <a:spAutoFit/>
          </a:bodyPr>
          <a:lstStyle/>
          <a:p>
            <a:r>
              <a:rPr lang="es-AR" sz="2000" dirty="0"/>
              <a:t>Comenzamos con un breve repaso de la clase anterior, que incluirá preguntas para solidificar lo aprendido. Orales y/o con formularios.</a:t>
            </a:r>
          </a:p>
        </p:txBody>
      </p:sp>
      <p:sp>
        <p:nvSpPr>
          <p:cNvPr id="7" name="CuadroTexto 6"/>
          <p:cNvSpPr txBox="1"/>
          <p:nvPr/>
        </p:nvSpPr>
        <p:spPr>
          <a:xfrm>
            <a:off x="4681181" y="3797402"/>
            <a:ext cx="6564574" cy="400110"/>
          </a:xfrm>
          <a:prstGeom prst="rect">
            <a:avLst/>
          </a:prstGeom>
          <a:noFill/>
        </p:spPr>
        <p:txBody>
          <a:bodyPr wrap="square" rtlCol="0">
            <a:spAutoFit/>
          </a:bodyPr>
          <a:lstStyle/>
          <a:p>
            <a:r>
              <a:rPr lang="es-AR" sz="2000" dirty="0"/>
              <a:t>Presentaremos cada nuevo concepto en forma teórica</a:t>
            </a:r>
          </a:p>
        </p:txBody>
      </p:sp>
      <p:sp>
        <p:nvSpPr>
          <p:cNvPr id="9" name="CuadroTexto 8"/>
          <p:cNvSpPr txBox="1"/>
          <p:nvPr/>
        </p:nvSpPr>
        <p:spPr>
          <a:xfrm>
            <a:off x="4681181" y="4740727"/>
            <a:ext cx="6564574" cy="1015663"/>
          </a:xfrm>
          <a:prstGeom prst="rect">
            <a:avLst/>
          </a:prstGeom>
          <a:noFill/>
        </p:spPr>
        <p:txBody>
          <a:bodyPr wrap="square" rtlCol="0">
            <a:spAutoFit/>
          </a:bodyPr>
          <a:lstStyle/>
          <a:p>
            <a:r>
              <a:rPr lang="es-AR" sz="2000" dirty="0"/>
              <a:t>Haremos prácticas online sobre cada nuevo concepto presentado, porque, como ya dijimos, </a:t>
            </a:r>
            <a:r>
              <a:rPr lang="es-AR" sz="2000" b="1" dirty="0"/>
              <a:t>¡programar se aprende programando!</a:t>
            </a:r>
          </a:p>
        </p:txBody>
      </p:sp>
    </p:spTree>
    <p:extLst>
      <p:ext uri="{BB962C8B-B14F-4D97-AF65-F5344CB8AC3E}">
        <p14:creationId xmlns:p14="http://schemas.microsoft.com/office/powerpoint/2010/main" val="104932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7" y="531666"/>
            <a:ext cx="9436331" cy="584776"/>
          </a:xfrm>
        </p:spPr>
        <p:txBody>
          <a:bodyPr/>
          <a:lstStyle/>
          <a:p>
            <a:r>
              <a:rPr lang="es-AR" dirty="0"/>
              <a:t>¿Qué </a:t>
            </a:r>
            <a:r>
              <a:rPr lang="es-AR" dirty="0" err="1"/>
              <a:t>IDEs</a:t>
            </a:r>
            <a:r>
              <a:rPr lang="es-AR" dirty="0"/>
              <a:t> vamos a utilizar?</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16" y="1635633"/>
            <a:ext cx="1012578" cy="1012578"/>
          </a:xfrm>
          <a:prstGeom prst="rect">
            <a:avLst/>
          </a:prstGeom>
        </p:spPr>
      </p:pic>
      <p:sp>
        <p:nvSpPr>
          <p:cNvPr id="6" name="CuadroTexto 5"/>
          <p:cNvSpPr txBox="1"/>
          <p:nvPr/>
        </p:nvSpPr>
        <p:spPr>
          <a:xfrm>
            <a:off x="2004751" y="1382159"/>
            <a:ext cx="3662504" cy="1692771"/>
          </a:xfrm>
          <a:prstGeom prst="rect">
            <a:avLst/>
          </a:prstGeom>
          <a:noFill/>
        </p:spPr>
        <p:txBody>
          <a:bodyPr wrap="square" rtlCol="0">
            <a:spAutoFit/>
          </a:bodyPr>
          <a:lstStyle/>
          <a:p>
            <a:r>
              <a:rPr lang="es-AR" sz="2400" dirty="0" err="1"/>
              <a:t>PyCharm</a:t>
            </a:r>
            <a:endParaRPr lang="es-AR" sz="1600" dirty="0"/>
          </a:p>
          <a:p>
            <a:r>
              <a:rPr lang="es-AR" sz="1600" dirty="0"/>
              <a:t>Se autodenomina como “el IDE de Python para desarrolladores profesionales”. Es uno de los entornos de desarrollo más completos para Python. Dispone de una </a:t>
            </a:r>
            <a:r>
              <a:rPr lang="es-AR" sz="1600" b="1" dirty="0"/>
              <a:t>interfaz intuitiva</a:t>
            </a:r>
            <a:r>
              <a:rPr lang="es-AR" sz="1600" dirty="0"/>
              <a:t> y un </a:t>
            </a:r>
            <a:r>
              <a:rPr lang="es-AR" sz="1600" b="1" dirty="0"/>
              <a:t>editor </a:t>
            </a:r>
            <a:r>
              <a:rPr lang="es-AR" sz="1600" b="1" i="1" dirty="0"/>
              <a:t>inteligente</a:t>
            </a:r>
            <a:r>
              <a:rPr lang="es-AR" sz="1600" dirty="0"/>
              <a:t>.</a:t>
            </a:r>
          </a:p>
        </p:txBody>
      </p:sp>
      <p:pic>
        <p:nvPicPr>
          <p:cNvPr id="11" name="Imagen 10"/>
          <p:cNvPicPr>
            <a:picLocks noChangeAspect="1"/>
          </p:cNvPicPr>
          <p:nvPr/>
        </p:nvPicPr>
        <p:blipFill>
          <a:blip r:embed="rId4"/>
          <a:stretch>
            <a:fillRect/>
          </a:stretch>
        </p:blipFill>
        <p:spPr>
          <a:xfrm>
            <a:off x="9662614" y="3180629"/>
            <a:ext cx="2121592" cy="2025156"/>
          </a:xfrm>
          <a:prstGeom prst="rect">
            <a:avLst/>
          </a:prstGeom>
        </p:spPr>
      </p:pic>
      <p:sp>
        <p:nvSpPr>
          <p:cNvPr id="12" name="CuadroTexto 11"/>
          <p:cNvSpPr txBox="1"/>
          <p:nvPr/>
        </p:nvSpPr>
        <p:spPr>
          <a:xfrm>
            <a:off x="4955187" y="3377599"/>
            <a:ext cx="4994031" cy="1631216"/>
          </a:xfrm>
          <a:prstGeom prst="rect">
            <a:avLst/>
          </a:prstGeom>
          <a:noFill/>
        </p:spPr>
        <p:txBody>
          <a:bodyPr wrap="square" rtlCol="0">
            <a:spAutoFit/>
          </a:bodyPr>
          <a:lstStyle/>
          <a:p>
            <a:r>
              <a:rPr lang="es-AR" sz="2400" dirty="0" err="1"/>
              <a:t>IDEs</a:t>
            </a:r>
            <a:r>
              <a:rPr lang="es-AR" sz="2400" dirty="0"/>
              <a:t> online</a:t>
            </a:r>
          </a:p>
          <a:p>
            <a:r>
              <a:rPr lang="es-AR" sz="1600" dirty="0"/>
              <a:t>Para la práctica “casual” podremos utilizar algún IDE online, como por ejemplo los siguientes:</a:t>
            </a:r>
          </a:p>
          <a:p>
            <a:endParaRPr lang="es-AR" sz="1200" dirty="0"/>
          </a:p>
          <a:p>
            <a:r>
              <a:rPr lang="es-AR" sz="1500" dirty="0">
                <a:hlinkClick r:id="rId5"/>
              </a:rPr>
              <a:t>https://jsfiddle.net/</a:t>
            </a:r>
            <a:r>
              <a:rPr lang="es-AR" sz="1500" dirty="0"/>
              <a:t> (</a:t>
            </a:r>
            <a:r>
              <a:rPr lang="es-AR" sz="1500" dirty="0" err="1"/>
              <a:t>frontend</a:t>
            </a:r>
            <a:r>
              <a:rPr lang="es-AR" sz="1500" dirty="0"/>
              <a:t>)</a:t>
            </a:r>
          </a:p>
          <a:p>
            <a:r>
              <a:rPr lang="es-AR" sz="1500" dirty="0">
                <a:hlinkClick r:id="rId6"/>
              </a:rPr>
              <a:t>https://replit.com/languages/python3</a:t>
            </a:r>
            <a:r>
              <a:rPr lang="es-AR" sz="1500" dirty="0"/>
              <a:t> (Python - </a:t>
            </a:r>
            <a:r>
              <a:rPr lang="es-AR" sz="1500" dirty="0" err="1"/>
              <a:t>backend</a:t>
            </a:r>
            <a:r>
              <a:rPr lang="es-AR" sz="1600" dirty="0"/>
              <a:t>)</a:t>
            </a:r>
          </a:p>
        </p:txBody>
      </p:sp>
      <p:sp>
        <p:nvSpPr>
          <p:cNvPr id="9" name="CuadroTexto 8"/>
          <p:cNvSpPr txBox="1"/>
          <p:nvPr/>
        </p:nvSpPr>
        <p:spPr>
          <a:xfrm>
            <a:off x="2073972" y="5168734"/>
            <a:ext cx="3662504" cy="1692771"/>
          </a:xfrm>
          <a:prstGeom prst="rect">
            <a:avLst/>
          </a:prstGeom>
          <a:noFill/>
        </p:spPr>
        <p:txBody>
          <a:bodyPr wrap="square" rtlCol="0">
            <a:spAutoFit/>
          </a:bodyPr>
          <a:lstStyle/>
          <a:p>
            <a:r>
              <a:rPr lang="es-AR" sz="2400" dirty="0" smtClean="0"/>
              <a:t>Visual Studio </a:t>
            </a:r>
            <a:r>
              <a:rPr lang="es-AR" sz="2400" dirty="0" err="1" smtClean="0"/>
              <a:t>Code</a:t>
            </a:r>
            <a:endParaRPr lang="es-AR" sz="1600" dirty="0"/>
          </a:p>
          <a:p>
            <a:r>
              <a:rPr lang="es-AR" sz="1600" dirty="0" smtClean="0"/>
              <a:t>Uno de los </a:t>
            </a:r>
            <a:r>
              <a:rPr lang="es-AR" sz="1600" dirty="0" err="1" smtClean="0"/>
              <a:t>Ide</a:t>
            </a:r>
            <a:r>
              <a:rPr lang="es-AR" sz="1600" dirty="0" smtClean="0"/>
              <a:t> de propósito general gratuito más utilizados en la actualidad. Hay gran cantidad de </a:t>
            </a:r>
            <a:r>
              <a:rPr lang="es-AR" sz="1600" dirty="0" err="1" smtClean="0"/>
              <a:t>plugins</a:t>
            </a:r>
            <a:r>
              <a:rPr lang="es-AR" sz="1600" dirty="0" smtClean="0"/>
              <a:t> para adaptarlo a las necesidades del desarrollador.</a:t>
            </a:r>
            <a:endParaRPr lang="es-AR" sz="1600" dirty="0"/>
          </a:p>
        </p:txBody>
      </p:sp>
      <p:pic>
        <p:nvPicPr>
          <p:cNvPr id="4" name="Imagen 3"/>
          <p:cNvPicPr>
            <a:picLocks noChangeAspect="1"/>
          </p:cNvPicPr>
          <p:nvPr/>
        </p:nvPicPr>
        <p:blipFill>
          <a:blip r:embed="rId7"/>
          <a:stretch>
            <a:fillRect/>
          </a:stretch>
        </p:blipFill>
        <p:spPr>
          <a:xfrm>
            <a:off x="883516" y="5370404"/>
            <a:ext cx="982130" cy="982130"/>
          </a:xfrm>
          <a:prstGeom prst="rect">
            <a:avLst/>
          </a:prstGeom>
        </p:spPr>
      </p:pic>
    </p:spTree>
    <p:extLst>
      <p:ext uri="{BB962C8B-B14F-4D97-AF65-F5344CB8AC3E}">
        <p14:creationId xmlns:p14="http://schemas.microsoft.com/office/powerpoint/2010/main" val="38103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F27AE4BA-4ED2-DA4A-BE6C-8558B255D232}"/>
              </a:ext>
            </a:extLst>
          </p:cNvPr>
          <p:cNvSpPr>
            <a:spLocks noGrp="1"/>
          </p:cNvSpPr>
          <p:nvPr>
            <p:ph type="title"/>
          </p:nvPr>
        </p:nvSpPr>
        <p:spPr/>
        <p:txBody>
          <a:bodyPr/>
          <a:lstStyle/>
          <a:p>
            <a:r>
              <a:rPr lang="es-AR" dirty="0"/>
              <a:t>Programación web</a:t>
            </a:r>
          </a:p>
        </p:txBody>
      </p:sp>
      <p:sp>
        <p:nvSpPr>
          <p:cNvPr id="9" name="Marcador de texto 8"/>
          <p:cNvSpPr>
            <a:spLocks noGrp="1"/>
          </p:cNvSpPr>
          <p:nvPr>
            <p:ph type="body" sz="quarter" idx="10"/>
          </p:nvPr>
        </p:nvSpPr>
        <p:spPr>
          <a:xfrm>
            <a:off x="512763" y="1433514"/>
            <a:ext cx="6625016" cy="1617694"/>
          </a:xfrm>
        </p:spPr>
        <p:txBody>
          <a:bodyPr/>
          <a:lstStyle/>
          <a:p>
            <a:r>
              <a:rPr lang="es-AR" sz="2300" dirty="0"/>
              <a:t>Comenzamos la materia sabiendo programar, pero… ¿ya tenemos todos los elementos que nos permitirán construir una aplicación completa? La respuesta es NO, pues las interacciones con el usuario resultan muy poco amigables. Para poder acercarnos al paradigma moderno de programación, deberemos comenzar con un poco de historia que nos permita entender en profundidad los conceptos principales con los que trabajaremos a lo largo de la materia: ¿qué son el </a:t>
            </a:r>
            <a:r>
              <a:rPr lang="es-AR" sz="2300" dirty="0" err="1"/>
              <a:t>frontend</a:t>
            </a:r>
            <a:r>
              <a:rPr lang="es-AR" sz="2300" dirty="0"/>
              <a:t> y el </a:t>
            </a:r>
            <a:r>
              <a:rPr lang="es-AR" sz="2300" dirty="0" err="1"/>
              <a:t>backend</a:t>
            </a:r>
            <a:r>
              <a:rPr lang="es-AR" sz="2300" dirty="0"/>
              <a:t>? ¿Cómo están relacionados al paradigma moderno de programación? ¿Qué papel juegan los navegadores en este ecosistema? ¿Qué son HTML, CSS y </a:t>
            </a:r>
            <a:r>
              <a:rPr lang="es-AR" sz="2300" dirty="0" err="1"/>
              <a:t>Javascript</a:t>
            </a:r>
            <a:r>
              <a:rPr lang="es-AR" sz="2300" dirty="0"/>
              <a:t>? </a:t>
            </a:r>
          </a:p>
        </p:txBody>
      </p:sp>
      <p:pic>
        <p:nvPicPr>
          <p:cNvPr id="13" name="Imagen 12"/>
          <p:cNvPicPr>
            <a:picLocks noChangeAspect="1"/>
          </p:cNvPicPr>
          <p:nvPr/>
        </p:nvPicPr>
        <p:blipFill>
          <a:blip r:embed="rId2"/>
          <a:stretch>
            <a:fillRect/>
          </a:stretch>
        </p:blipFill>
        <p:spPr>
          <a:xfrm>
            <a:off x="7615451" y="218363"/>
            <a:ext cx="4576549" cy="6497569"/>
          </a:xfrm>
          <a:prstGeom prst="rect">
            <a:avLst/>
          </a:prstGeom>
        </p:spPr>
      </p:pic>
    </p:spTree>
    <p:extLst>
      <p:ext uri="{BB962C8B-B14F-4D97-AF65-F5344CB8AC3E}">
        <p14:creationId xmlns:p14="http://schemas.microsoft.com/office/powerpoint/2010/main" val="281222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6E97CA8-FED6-2E4A-BF08-BB3ED9B42EFF}"/>
              </a:ext>
            </a:extLst>
          </p:cNvPr>
          <p:cNvSpPr>
            <a:spLocks noGrp="1"/>
          </p:cNvSpPr>
          <p:nvPr>
            <p:ph type="title"/>
          </p:nvPr>
        </p:nvSpPr>
        <p:spPr>
          <a:xfrm>
            <a:off x="512888" y="531666"/>
            <a:ext cx="8167088" cy="584776"/>
          </a:xfrm>
        </p:spPr>
        <p:txBody>
          <a:bodyPr/>
          <a:lstStyle/>
          <a:p>
            <a:r>
              <a:rPr lang="es-AR" dirty="0"/>
              <a:t>Comencemos con algunos conceptos…</a:t>
            </a:r>
          </a:p>
        </p:txBody>
      </p:sp>
      <p:pic>
        <p:nvPicPr>
          <p:cNvPr id="2050" name="Picture 2" descr="Frontend vs Backend | MiMoria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43" y="2155750"/>
            <a:ext cx="6818431" cy="355054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8584442" y="2483893"/>
            <a:ext cx="2756848" cy="3170099"/>
          </a:xfrm>
          <a:prstGeom prst="rect">
            <a:avLst/>
          </a:prstGeom>
          <a:noFill/>
        </p:spPr>
        <p:txBody>
          <a:bodyPr wrap="square" rtlCol="0">
            <a:spAutoFit/>
          </a:bodyPr>
          <a:lstStyle/>
          <a:p>
            <a:r>
              <a:rPr lang="es-AR" sz="4000" dirty="0"/>
              <a:t>¿Qué es el </a:t>
            </a:r>
            <a:r>
              <a:rPr lang="es-AR" sz="4000" dirty="0" err="1"/>
              <a:t>frontend</a:t>
            </a:r>
            <a:r>
              <a:rPr lang="es-AR" sz="4000" dirty="0"/>
              <a:t>?</a:t>
            </a:r>
          </a:p>
          <a:p>
            <a:endParaRPr lang="es-AR" sz="4000" dirty="0"/>
          </a:p>
          <a:p>
            <a:r>
              <a:rPr lang="es-AR" sz="4000" dirty="0"/>
              <a:t>¿Qué es el </a:t>
            </a:r>
            <a:r>
              <a:rPr lang="es-AR" sz="4000" dirty="0" err="1"/>
              <a:t>backend</a:t>
            </a:r>
            <a:r>
              <a:rPr lang="es-AR" sz="4000" dirty="0"/>
              <a:t>?</a:t>
            </a:r>
          </a:p>
        </p:txBody>
      </p:sp>
    </p:spTree>
    <p:extLst>
      <p:ext uri="{BB962C8B-B14F-4D97-AF65-F5344CB8AC3E}">
        <p14:creationId xmlns:p14="http://schemas.microsoft.com/office/powerpoint/2010/main" val="269388274"/>
      </p:ext>
    </p:extLst>
  </p:cSld>
  <p:clrMapOvr>
    <a:masterClrMapping/>
  </p:clrMapOvr>
</p:sld>
</file>

<file path=ppt/theme/theme1.xml><?xml version="1.0" encoding="utf-8"?>
<a:theme xmlns:a="http://schemas.openxmlformats.org/drawingml/2006/main" name="UC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4703</TotalTime>
  <Words>3561</Words>
  <Application>Microsoft Office PowerPoint</Application>
  <PresentationFormat>Panorámica</PresentationFormat>
  <Paragraphs>454</Paragraphs>
  <Slides>49</Slides>
  <Notes>38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49</vt:i4>
      </vt:variant>
    </vt:vector>
  </HeadingPairs>
  <TitlesOfParts>
    <vt:vector size="53" baseType="lpstr">
      <vt:lpstr>Arial</vt:lpstr>
      <vt:lpstr>Calibri</vt:lpstr>
      <vt:lpstr>Wingdings</vt:lpstr>
      <vt:lpstr>UCEMA</vt:lpstr>
      <vt:lpstr>LIND-2C Programación Web Introducción HTML</vt:lpstr>
      <vt:lpstr>Quiénes Somos…</vt:lpstr>
      <vt:lpstr>Nuestro camino a recorrer…</vt:lpstr>
      <vt:lpstr>Metodología de Cursada</vt:lpstr>
      <vt:lpstr>Nuestras recomendaciones…</vt:lpstr>
      <vt:lpstr>Dinámica de las clases teóricas</vt:lpstr>
      <vt:lpstr>¿Qué IDEs vamos a utilizar?</vt:lpstr>
      <vt:lpstr>Programación web</vt:lpstr>
      <vt:lpstr>Comencemos con algunos conceptos…</vt:lpstr>
      <vt:lpstr>Algunos ejemplos prácticos…</vt:lpstr>
      <vt:lpstr>O visto con un poco de humor…</vt:lpstr>
      <vt:lpstr>(Pre)Historia del desarrollo de aplicaciones</vt:lpstr>
      <vt:lpstr>Internet. Un poco de historia. </vt:lpstr>
      <vt:lpstr>Navegadores</vt:lpstr>
      <vt:lpstr>Pero… ¿qué son HTML, CSS y JS? </vt:lpstr>
      <vt:lpstr>Evolución en el desarrollo de aplicaciones </vt:lpstr>
      <vt:lpstr>Paradigma moderno en el desarrollo de aplicaciones </vt:lpstr>
      <vt:lpstr>Cloud Computing</vt:lpstr>
      <vt:lpstr>¡A desarrollar frontends!</vt:lpstr>
      <vt:lpstr>¿Qué es HTML? Conceptos generales</vt:lpstr>
      <vt:lpstr>Sintaxis básica de HTML. Etiquetas</vt:lpstr>
      <vt:lpstr>Sintaxis básica de HTML. Etiquetas</vt:lpstr>
      <vt:lpstr>Etiquetas. Ejemplo</vt:lpstr>
      <vt:lpstr>Etiquetas. Casos especiales</vt:lpstr>
      <vt:lpstr>Sintaxis básica de HTML. Atributos</vt:lpstr>
      <vt:lpstr>Atributos. Consideraciones especiales</vt:lpstr>
      <vt:lpstr>Estructura básica de una página web </vt:lpstr>
      <vt:lpstr>Ejemplo de una página web</vt:lpstr>
      <vt:lpstr>Encabezados</vt:lpstr>
      <vt:lpstr>Hipervínculos</vt:lpstr>
      <vt:lpstr>Imágenes</vt:lpstr>
      <vt:lpstr>Videos y Audios</vt:lpstr>
      <vt:lpstr>Párrafos</vt:lpstr>
      <vt:lpstr>Separación</vt:lpstr>
      <vt:lpstr>Énfasis</vt:lpstr>
      <vt:lpstr>Otros formateos de texto</vt:lpstr>
      <vt:lpstr>Abreviaturas</vt:lpstr>
      <vt:lpstr>Citas</vt:lpstr>
      <vt:lpstr>División</vt:lpstr>
      <vt:lpstr>Listas</vt:lpstr>
      <vt:lpstr>Tablas</vt:lpstr>
      <vt:lpstr>Formularios</vt:lpstr>
      <vt:lpstr>Input</vt:lpstr>
      <vt:lpstr>Otros tipos de input relevantes</vt:lpstr>
      <vt:lpstr>Textarea</vt:lpstr>
      <vt:lpstr>Select y Option</vt:lpstr>
      <vt:lpstr>Otras etiquetas de formulario</vt:lpstr>
      <vt:lpstr>Estructura del HTML</vt:lpstr>
      <vt:lpstr>Etiquetas. Consideraciones finales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Claudio Uccello</cp:lastModifiedBy>
  <cp:revision>366</cp:revision>
  <dcterms:created xsi:type="dcterms:W3CDTF">2020-07-23T14:54:01Z</dcterms:created>
  <dcterms:modified xsi:type="dcterms:W3CDTF">2022-08-21T19:45:44Z</dcterms:modified>
</cp:coreProperties>
</file>